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527" r:id="rId3"/>
    <p:sldId id="528" r:id="rId4"/>
    <p:sldId id="529" r:id="rId5"/>
    <p:sldId id="564" r:id="rId6"/>
    <p:sldId id="561" r:id="rId7"/>
    <p:sldId id="530" r:id="rId8"/>
    <p:sldId id="531" r:id="rId9"/>
    <p:sldId id="532" r:id="rId10"/>
    <p:sldId id="534" r:id="rId11"/>
    <p:sldId id="535" r:id="rId12"/>
    <p:sldId id="536" r:id="rId13"/>
    <p:sldId id="537" r:id="rId14"/>
    <p:sldId id="538" r:id="rId15"/>
    <p:sldId id="539" r:id="rId16"/>
    <p:sldId id="540" r:id="rId17"/>
    <p:sldId id="541" r:id="rId18"/>
    <p:sldId id="542" r:id="rId19"/>
    <p:sldId id="543" r:id="rId20"/>
    <p:sldId id="544" r:id="rId21"/>
    <p:sldId id="545" r:id="rId22"/>
    <p:sldId id="546" r:id="rId23"/>
    <p:sldId id="548" r:id="rId24"/>
    <p:sldId id="550" r:id="rId25"/>
    <p:sldId id="563" r:id="rId26"/>
    <p:sldId id="551" r:id="rId27"/>
    <p:sldId id="562" r:id="rId28"/>
    <p:sldId id="552" r:id="rId29"/>
    <p:sldId id="553" r:id="rId30"/>
    <p:sldId id="554" r:id="rId31"/>
    <p:sldId id="555" r:id="rId32"/>
    <p:sldId id="559" r:id="rId33"/>
    <p:sldId id="566" r:id="rId34"/>
    <p:sldId id="560" r:id="rId35"/>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0571"/>
    <a:srgbClr val="0000FF"/>
    <a:srgbClr val="6600CC"/>
    <a:srgbClr val="66079B"/>
    <a:srgbClr val="3A0458"/>
    <a:srgbClr val="8109C3"/>
    <a:srgbClr val="000099"/>
    <a:srgbClr val="FF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46" autoAdjust="0"/>
  </p:normalViewPr>
  <p:slideViewPr>
    <p:cSldViewPr>
      <p:cViewPr varScale="1">
        <p:scale>
          <a:sx n="109" d="100"/>
          <a:sy n="109" d="100"/>
        </p:scale>
        <p:origin x="1168" y="8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2018/11/7</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latin typeface="Arial" panose="020B0604020202020204" pitchFamily="34" charset="0"/>
              </a:rPr>
              <a:t>天线口径</a:t>
            </a:r>
            <a:r>
              <a:rPr lang="en-US" altLang="zh-CN" smtClean="0">
                <a:latin typeface="Arial" panose="020B0604020202020204" pitchFamily="34" charset="0"/>
              </a:rPr>
              <a:t>A</a:t>
            </a:r>
            <a:r>
              <a:rPr lang="zh-CN" altLang="en-US" smtClean="0">
                <a:latin typeface="Arial" panose="020B0604020202020204" pitchFamily="34" charset="0"/>
              </a:rPr>
              <a:t>能获得的最大方向性</a:t>
            </a:r>
            <a:r>
              <a:rPr lang="en-US" altLang="zh-CN" smtClean="0">
                <a:latin typeface="Arial" panose="020B0604020202020204" pitchFamily="34" charset="0"/>
              </a:rPr>
              <a:t>D</a:t>
            </a:r>
            <a:r>
              <a:rPr lang="zh-CN" altLang="en-US" smtClean="0">
                <a:latin typeface="Arial" panose="020B0604020202020204" pitchFamily="34" charset="0"/>
              </a:rPr>
              <a:t>＝</a:t>
            </a:r>
            <a:r>
              <a:rPr lang="en-US" altLang="zh-CN" smtClean="0">
                <a:latin typeface="Arial" panose="020B0604020202020204" pitchFamily="34" charset="0"/>
              </a:rPr>
              <a:t>4</a:t>
            </a:r>
            <a:r>
              <a:rPr lang="el-GR" altLang="zh-CN" smtClean="0">
                <a:latin typeface="Times New Roman" panose="02020603050405020304" pitchFamily="18" charset="0"/>
                <a:cs typeface="Times New Roman" panose="02020603050405020304" pitchFamily="18" charset="0"/>
              </a:rPr>
              <a:t>π</a:t>
            </a:r>
            <a:r>
              <a:rPr lang="en-US" altLang="zh-CN" smtClean="0">
                <a:latin typeface="Times New Roman" panose="02020603050405020304" pitchFamily="18" charset="0"/>
                <a:cs typeface="Times New Roman" panose="02020603050405020304" pitchFamily="18" charset="0"/>
              </a:rPr>
              <a:t>A/</a:t>
            </a:r>
            <a:r>
              <a:rPr lang="el-GR" altLang="zh-CN" smtClean="0">
                <a:latin typeface="Times New Roman" panose="02020603050405020304" pitchFamily="18" charset="0"/>
                <a:cs typeface="Times New Roman" panose="02020603050405020304" pitchFamily="18" charset="0"/>
              </a:rPr>
              <a:t>λ</a:t>
            </a:r>
            <a:r>
              <a:rPr lang="en-US" altLang="zh-CN" baseline="30000" smtClean="0">
                <a:latin typeface="Times New Roman" panose="02020603050405020304" pitchFamily="18" charset="0"/>
                <a:cs typeface="Times New Roman" panose="02020603050405020304" pitchFamily="18" charset="0"/>
              </a:rPr>
              <a:t>2</a:t>
            </a:r>
            <a:r>
              <a:rPr lang="en-US" altLang="zh-CN" smtClean="0">
                <a:latin typeface="Arial" panose="020B0604020202020204" pitchFamily="34" charset="0"/>
              </a:rPr>
              <a:t>.</a:t>
            </a:r>
            <a:r>
              <a:rPr lang="zh-CN" altLang="en-US" smtClean="0">
                <a:latin typeface="Arial" panose="020B0604020202020204" pitchFamily="34" charset="0"/>
              </a:rPr>
              <a:t>实际总小于此方向性。</a:t>
            </a:r>
            <a:r>
              <a:rPr lang="en-US" altLang="zh-CN" smtClean="0">
                <a:latin typeface="Arial" panose="020B0604020202020204" pitchFamily="34" charset="0"/>
              </a:rPr>
              <a:t>D</a:t>
            </a:r>
            <a:r>
              <a:rPr lang="zh-CN" altLang="en-US" smtClean="0">
                <a:latin typeface="Arial" panose="020B0604020202020204" pitchFamily="34" charset="0"/>
              </a:rPr>
              <a:t>＝</a:t>
            </a:r>
            <a:r>
              <a:rPr lang="el-GR" altLang="zh-CN" smtClean="0">
                <a:latin typeface="Times New Roman" panose="02020603050405020304" pitchFamily="18" charset="0"/>
                <a:cs typeface="Times New Roman" panose="02020603050405020304" pitchFamily="18" charset="0"/>
              </a:rPr>
              <a:t>η</a:t>
            </a:r>
            <a:r>
              <a:rPr lang="en-US" altLang="zh-CN" smtClean="0">
                <a:latin typeface="Arial" panose="020B0604020202020204" pitchFamily="34" charset="0"/>
              </a:rPr>
              <a:t>4</a:t>
            </a:r>
            <a:r>
              <a:rPr lang="el-GR" altLang="zh-CN" smtClean="0">
                <a:latin typeface="Times New Roman" panose="02020603050405020304" pitchFamily="18" charset="0"/>
                <a:cs typeface="Times New Roman" panose="02020603050405020304" pitchFamily="18" charset="0"/>
              </a:rPr>
              <a:t>π</a:t>
            </a:r>
            <a:r>
              <a:rPr lang="en-US" altLang="zh-CN" smtClean="0">
                <a:latin typeface="Times New Roman" panose="02020603050405020304" pitchFamily="18" charset="0"/>
                <a:cs typeface="Times New Roman" panose="02020603050405020304" pitchFamily="18" charset="0"/>
              </a:rPr>
              <a:t>A/</a:t>
            </a:r>
            <a:r>
              <a:rPr lang="el-GR" altLang="zh-CN" smtClean="0">
                <a:latin typeface="Times New Roman" panose="02020603050405020304" pitchFamily="18" charset="0"/>
                <a:cs typeface="Times New Roman" panose="02020603050405020304" pitchFamily="18" charset="0"/>
              </a:rPr>
              <a:t>λ</a:t>
            </a:r>
            <a:r>
              <a:rPr lang="en-US" altLang="zh-CN" baseline="30000" smtClean="0">
                <a:latin typeface="Times New Roman" panose="02020603050405020304" pitchFamily="18" charset="0"/>
                <a:cs typeface="Times New Roman" panose="02020603050405020304" pitchFamily="18" charset="0"/>
              </a:rPr>
              <a:t>2</a:t>
            </a:r>
            <a:r>
              <a:rPr lang="en-US" altLang="zh-CN" smtClean="0">
                <a:latin typeface="Arial" panose="020B0604020202020204" pitchFamily="34" charset="0"/>
              </a:rPr>
              <a:t>.</a:t>
            </a:r>
            <a:r>
              <a:rPr lang="zh-CN" altLang="en-US" smtClean="0">
                <a:latin typeface="Arial" panose="020B0604020202020204" pitchFamily="34" charset="0"/>
              </a:rPr>
              <a:t>实际接收功率</a:t>
            </a:r>
            <a:r>
              <a:rPr lang="en-US" altLang="zh-CN" smtClean="0">
                <a:latin typeface="Arial" panose="020B0604020202020204" pitchFamily="34" charset="0"/>
              </a:rPr>
              <a:t>Pr=AeS,Ae=D</a:t>
            </a:r>
            <a:r>
              <a:rPr lang="el-GR" altLang="zh-CN" smtClean="0">
                <a:latin typeface="Times New Roman" panose="02020603050405020304" pitchFamily="18" charset="0"/>
                <a:cs typeface="Times New Roman" panose="02020603050405020304" pitchFamily="18" charset="0"/>
              </a:rPr>
              <a:t>λ</a:t>
            </a:r>
            <a:r>
              <a:rPr lang="en-US" altLang="zh-CN" baseline="30000" smtClean="0">
                <a:latin typeface="Times New Roman" panose="02020603050405020304" pitchFamily="18" charset="0"/>
                <a:cs typeface="Times New Roman" panose="02020603050405020304" pitchFamily="18" charset="0"/>
              </a:rPr>
              <a:t>2</a:t>
            </a:r>
            <a:r>
              <a:rPr lang="en-US" altLang="zh-CN" smtClean="0">
                <a:latin typeface="Times New Roman" panose="02020603050405020304" pitchFamily="18" charset="0"/>
                <a:cs typeface="Times New Roman" panose="02020603050405020304" pitchFamily="18" charset="0"/>
              </a:rPr>
              <a:t>/4</a:t>
            </a:r>
            <a:r>
              <a:rPr lang="el-GR" altLang="zh-CN" smtClean="0">
                <a:latin typeface="Times New Roman" panose="02020603050405020304" pitchFamily="18" charset="0"/>
                <a:cs typeface="Times New Roman" panose="02020603050405020304" pitchFamily="18" charset="0"/>
              </a:rPr>
              <a:t>π</a:t>
            </a:r>
            <a:r>
              <a:rPr lang="en-US" altLang="zh-CN" smtClean="0">
                <a:latin typeface="Times New Roman" panose="02020603050405020304" pitchFamily="18" charset="0"/>
                <a:cs typeface="Times New Roman" panose="02020603050405020304" pitchFamily="18" charset="0"/>
              </a:rPr>
              <a:t>.</a:t>
            </a:r>
            <a:endParaRPr lang="zh-CN" altLang="en-US" baseline="30000" smtClean="0">
              <a:latin typeface="Arial" panose="020B0604020202020204" pitchFamily="34" charset="0"/>
            </a:endParaRPr>
          </a:p>
          <a:p>
            <a:pPr eaLnBrk="1" hangingPunct="1">
              <a:spcBef>
                <a:spcPct val="0"/>
              </a:spcBef>
            </a:pPr>
            <a:r>
              <a:rPr lang="en-US" altLang="zh-CN" smtClean="0">
                <a:latin typeface="Arial" panose="020B0604020202020204" pitchFamily="34" charset="0"/>
              </a:rPr>
              <a:t>4</a:t>
            </a:r>
            <a:r>
              <a:rPr lang="el-GR" altLang="zh-CN" smtClean="0">
                <a:latin typeface="Times New Roman" panose="02020603050405020304" pitchFamily="18" charset="0"/>
                <a:cs typeface="Times New Roman" panose="02020603050405020304" pitchFamily="18" charset="0"/>
              </a:rPr>
              <a:t>π</a:t>
            </a:r>
            <a:r>
              <a:rPr lang="en-US" altLang="zh-CN" smtClean="0">
                <a:latin typeface="Times New Roman" panose="02020603050405020304" pitchFamily="18" charset="0"/>
                <a:cs typeface="Times New Roman" panose="02020603050405020304" pitchFamily="18" charset="0"/>
              </a:rPr>
              <a:t>A/</a:t>
            </a:r>
            <a:endParaRPr lang="zh-CN" altLang="en-US" baseline="30000" smtClean="0">
              <a:latin typeface="Arial" panose="020B0604020202020204" pitchFamily="34" charset="0"/>
            </a:endParaRPr>
          </a:p>
        </p:txBody>
      </p:sp>
      <p:sp>
        <p:nvSpPr>
          <p:cNvPr id="3584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6A30A5EB-08D2-4BD6-913A-290E26B2CFBC}" type="slidenum">
              <a:rPr kumimoji="0" lang="en-US" altLang="zh-CN" sz="1200" b="0">
                <a:latin typeface="Calibri" panose="020F0502020204030204" pitchFamily="34" charset="0"/>
              </a:rPr>
              <a:pPr algn="r" eaLnBrk="1" hangingPunct="1">
                <a:spcBef>
                  <a:spcPct val="0"/>
                </a:spcBef>
              </a:pPr>
              <a:t>9</a:t>
            </a:fld>
            <a:endParaRPr kumimoji="0" lang="zh-CN" altLang="en-US" sz="1200" b="0">
              <a:latin typeface="Calibri" panose="020F0502020204030204" pitchFamily="34" charset="0"/>
            </a:endParaRPr>
          </a:p>
        </p:txBody>
      </p:sp>
    </p:spTree>
    <p:extLst>
      <p:ext uri="{BB962C8B-B14F-4D97-AF65-F5344CB8AC3E}">
        <p14:creationId xmlns:p14="http://schemas.microsoft.com/office/powerpoint/2010/main" val="2433833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5.png"/><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emf"/><Relationship Id="rId5" Type="http://schemas.openxmlformats.org/officeDocument/2006/relationships/oleObject" Target="../embeddings/oleObject15.bin"/><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lnSpc>
                <a:spcPts val="6600"/>
              </a:lnSpc>
            </a:pPr>
            <a:r>
              <a:rPr lang="zh-CN" altLang="en-US"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章　基本概念和</a:t>
            </a:r>
            <a:r>
              <a:rPr lang="en-US" altLang="zh-CN"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b="1" dirty="0" smtClean="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常用无源器件</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533400" y="53975"/>
            <a:ext cx="8229600" cy="1143000"/>
          </a:xfrm>
        </p:spPr>
        <p:txBody>
          <a:bodyPr/>
          <a:lstStyle/>
          <a:p>
            <a:pPr indent="406400">
              <a:spcBef>
                <a:spcPct val="50000"/>
              </a:spcBef>
              <a:defRPr/>
            </a:pPr>
            <a:r>
              <a:rPr kumimoji="1" lang="zh-CN" altLang="en-US" sz="4000" b="1" kern="1200" dirty="0">
                <a:solidFill>
                  <a:srgbClr val="66079B"/>
                </a:solidFill>
                <a:latin typeface="微软雅黑" panose="020B0503020204020204" pitchFamily="34" charset="-122"/>
                <a:ea typeface="微软雅黑" panose="020B0503020204020204" pitchFamily="34" charset="-122"/>
                <a:cs typeface="+mn-cs"/>
              </a:rPr>
              <a:t>天线的方向图</a:t>
            </a:r>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l="23581" t="62177" r="53384" b="8316"/>
          <a:stretch>
            <a:fillRect/>
          </a:stretch>
        </p:blipFill>
        <p:spPr bwMode="auto">
          <a:xfrm>
            <a:off x="1447800" y="1219200"/>
            <a:ext cx="7056438"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Tree>
    <p:extLst>
      <p:ext uri="{BB962C8B-B14F-4D97-AF65-F5344CB8AC3E}">
        <p14:creationId xmlns:p14="http://schemas.microsoft.com/office/powerpoint/2010/main" val="526779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0"/>
            <a:ext cx="8229600" cy="1143000"/>
          </a:xfrm>
        </p:spPr>
        <p:txBody>
          <a:bodyPr/>
          <a:lstStyle/>
          <a:p>
            <a:pPr indent="406400">
              <a:spcBef>
                <a:spcPct val="50000"/>
              </a:spcBef>
              <a:defRPr/>
            </a:pPr>
            <a:r>
              <a:rPr kumimoji="1" lang="zh-CN" altLang="en-US" sz="4000" b="1" kern="1200" dirty="0">
                <a:solidFill>
                  <a:srgbClr val="4A0571"/>
                </a:solidFill>
                <a:latin typeface="微软雅黑" panose="020B0503020204020204" pitchFamily="34" charset="-122"/>
                <a:ea typeface="微软雅黑" panose="020B0503020204020204" pitchFamily="34" charset="-122"/>
                <a:cs typeface="+mn-cs"/>
              </a:rPr>
              <a:t>天线的增益</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l="57520" t="71330" r="21260" b="11653"/>
          <a:stretch>
            <a:fillRect/>
          </a:stretch>
        </p:blipFill>
        <p:spPr bwMode="auto">
          <a:xfrm>
            <a:off x="1676400" y="3505200"/>
            <a:ext cx="6109800" cy="275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16388" name="TextBox 5"/>
          <p:cNvSpPr txBox="1">
            <a:spLocks noChangeArrowheads="1"/>
          </p:cNvSpPr>
          <p:nvPr/>
        </p:nvSpPr>
        <p:spPr bwMode="auto">
          <a:xfrm>
            <a:off x="445477" y="1162386"/>
            <a:ext cx="8542338" cy="190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zh-CN" altLang="en-US" dirty="0"/>
              <a:t>        </a:t>
            </a:r>
            <a:r>
              <a:rPr lang="zh-CN" altLang="en-US" dirty="0">
                <a:cs typeface="Times New Roman" panose="02020603050405020304" pitchFamily="18" charset="0"/>
              </a:rPr>
              <a:t>天线的增益一般用</a:t>
            </a:r>
            <a:r>
              <a:rPr lang="en-US" altLang="zh-CN" dirty="0" err="1" smtClean="0">
                <a:cs typeface="Times New Roman" panose="02020603050405020304" pitchFamily="18" charset="0"/>
              </a:rPr>
              <a:t>dBi</a:t>
            </a:r>
            <a:r>
              <a:rPr lang="zh-CN" altLang="en-US" dirty="0" smtClean="0">
                <a:cs typeface="Times New Roman" panose="02020603050405020304" pitchFamily="18" charset="0"/>
              </a:rPr>
              <a:t>表示</a:t>
            </a:r>
            <a:r>
              <a:rPr lang="zh-CN" altLang="en-US" dirty="0">
                <a:cs typeface="Times New Roman" panose="02020603050405020304" pitchFamily="18" charset="0"/>
              </a:rPr>
              <a:t>。</a:t>
            </a:r>
            <a:r>
              <a:rPr lang="en-US" altLang="zh-CN" dirty="0" err="1">
                <a:cs typeface="Times New Roman" panose="02020603050405020304" pitchFamily="18" charset="0"/>
              </a:rPr>
              <a:t>dBi</a:t>
            </a:r>
            <a:r>
              <a:rPr lang="zh-CN" altLang="en-US" dirty="0">
                <a:cs typeface="Times New Roman" panose="02020603050405020304" pitchFamily="18" charset="0"/>
              </a:rPr>
              <a:t>是</a:t>
            </a:r>
            <a:r>
              <a:rPr lang="zh-CN" altLang="en-US" dirty="0" smtClean="0">
                <a:cs typeface="Times New Roman" panose="02020603050405020304" pitchFamily="18" charset="0"/>
              </a:rPr>
              <a:t>指在输入功率相等的条件下，实际天线与理想的辐射单元在空间同一点处所产生的信号的功率密度之比。它定量的描述了一个天线把输入功率集中辐射的程度。</a:t>
            </a:r>
            <a:endParaRPr lang="zh-CN" altLang="en-US" dirty="0">
              <a:cs typeface="Times New Roman" panose="02020603050405020304" pitchFamily="18" charset="0"/>
            </a:endParaRPr>
          </a:p>
        </p:txBody>
      </p:sp>
    </p:spTree>
    <p:extLst>
      <p:ext uri="{BB962C8B-B14F-4D97-AF65-F5344CB8AC3E}">
        <p14:creationId xmlns:p14="http://schemas.microsoft.com/office/powerpoint/2010/main" val="1192529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标题 1"/>
          <p:cNvSpPr>
            <a:spLocks noGrp="1"/>
          </p:cNvSpPr>
          <p:nvPr>
            <p:ph type="title" idx="4294967295"/>
          </p:nvPr>
        </p:nvSpPr>
        <p:spPr>
          <a:xfrm>
            <a:off x="457200" y="109438"/>
            <a:ext cx="8229600" cy="1143000"/>
          </a:xfrm>
        </p:spPr>
        <p:txBody>
          <a:bodyPr lIns="0" rIns="0" bIns="0"/>
          <a:lstStyle/>
          <a:p>
            <a:pPr indent="406400">
              <a:spcBef>
                <a:spcPct val="50000"/>
              </a:spcBef>
              <a:defRPr/>
            </a:pPr>
            <a:r>
              <a:rPr kumimoji="1" lang="zh-CN" altLang="en-US" sz="4000" b="1" kern="1200" dirty="0">
                <a:solidFill>
                  <a:srgbClr val="66079B"/>
                </a:solidFill>
                <a:latin typeface="微软雅黑" panose="020B0503020204020204" pitchFamily="34" charset="-122"/>
                <a:ea typeface="微软雅黑" panose="020B0503020204020204" pitchFamily="34" charset="-122"/>
                <a:cs typeface="+mn-cs"/>
              </a:rPr>
              <a:t>贴片天线</a:t>
            </a:r>
          </a:p>
        </p:txBody>
      </p:sp>
      <p:sp>
        <p:nvSpPr>
          <p:cNvPr id="4104" name="内容占位符 2"/>
          <p:cNvSpPr>
            <a:spLocks noGrp="1"/>
          </p:cNvSpPr>
          <p:nvPr>
            <p:ph idx="4294967295"/>
          </p:nvPr>
        </p:nvSpPr>
        <p:spPr>
          <a:xfrm>
            <a:off x="971550" y="1268413"/>
            <a:ext cx="7772400" cy="4114800"/>
          </a:xfrm>
        </p:spPr>
        <p:txBody>
          <a:bodyPr/>
          <a:lstStyle/>
          <a:p>
            <a:pPr marL="342900" lvl="1" indent="-342900">
              <a:buFont typeface="Arial" panose="020B0604020202020204" pitchFamily="34" charset="0"/>
              <a:buChar char="•"/>
            </a:pPr>
            <a:r>
              <a:rPr lang="zh-CN" altLang="en-US" sz="3600" b="1" dirty="0" smtClean="0">
                <a:latin typeface="Times New Roman" panose="02020603050405020304" pitchFamily="18" charset="0"/>
                <a:cs typeface="Times New Roman" panose="02020603050405020304" pitchFamily="18" charset="0"/>
              </a:rPr>
              <a:t>标准</a:t>
            </a:r>
            <a:endParaRPr lang="en-US" altLang="zh-CN" sz="3600" b="1" dirty="0" smtClean="0">
              <a:latin typeface="Times New Roman" panose="02020603050405020304" pitchFamily="18" charset="0"/>
              <a:cs typeface="Times New Roman" panose="02020603050405020304" pitchFamily="18" charset="0"/>
            </a:endParaRPr>
          </a:p>
          <a:p>
            <a:pPr marL="615950" lvl="2" indent="-342900">
              <a:spcBef>
                <a:spcPts val="800"/>
              </a:spcBef>
              <a:buFont typeface="Arial" panose="020B0604020202020204" pitchFamily="34" charset="0"/>
              <a:buChar char="•"/>
            </a:pPr>
            <a:r>
              <a:rPr lang="zh-CN" altLang="en-US" sz="3000" b="1" dirty="0" smtClean="0">
                <a:latin typeface="Times New Roman" panose="02020603050405020304" pitchFamily="18" charset="0"/>
                <a:cs typeface="Times New Roman" panose="02020603050405020304" pitchFamily="18" charset="0"/>
              </a:rPr>
              <a:t>矩形贴片天线结构</a:t>
            </a:r>
            <a:endParaRPr lang="en-US" altLang="zh-CN" sz="3000" b="1" dirty="0" smtClean="0">
              <a:latin typeface="Times New Roman" panose="02020603050405020304" pitchFamily="18" charset="0"/>
              <a:cs typeface="Times New Roman" panose="02020603050405020304" pitchFamily="18" charset="0"/>
            </a:endParaRPr>
          </a:p>
          <a:p>
            <a:pPr marL="615950" lvl="2" indent="-342900">
              <a:spcBef>
                <a:spcPts val="800"/>
              </a:spcBef>
              <a:buFont typeface="Arial" panose="020B0604020202020204" pitchFamily="34" charset="0"/>
              <a:buChar char="•"/>
            </a:pPr>
            <a:r>
              <a:rPr lang="zh-CN" altLang="en-US" sz="3000" b="1" dirty="0" smtClean="0">
                <a:latin typeface="Times New Roman" panose="02020603050405020304" pitchFamily="18" charset="0"/>
                <a:cs typeface="Times New Roman" panose="02020603050405020304" pitchFamily="18" charset="0"/>
              </a:rPr>
              <a:t>原理简介</a:t>
            </a:r>
            <a:endParaRPr lang="en-US" altLang="zh-CN" sz="3000" b="1" dirty="0" smtClean="0">
              <a:latin typeface="Times New Roman" panose="02020603050405020304" pitchFamily="18" charset="0"/>
              <a:cs typeface="Times New Roman" panose="02020603050405020304" pitchFamily="18" charset="0"/>
            </a:endParaRPr>
          </a:p>
          <a:p>
            <a:pPr marL="615950" lvl="2" indent="-342900">
              <a:spcBef>
                <a:spcPts val="800"/>
              </a:spcBef>
              <a:buFont typeface="Arial" panose="020B0604020202020204" pitchFamily="34" charset="0"/>
              <a:buChar char="•"/>
            </a:pPr>
            <a:r>
              <a:rPr lang="zh-CN" altLang="en-US" sz="3000" b="1" dirty="0" smtClean="0">
                <a:latin typeface="Times New Roman" panose="02020603050405020304" pitchFamily="18" charset="0"/>
                <a:cs typeface="Times New Roman" panose="02020603050405020304" pitchFamily="18" charset="0"/>
              </a:rPr>
              <a:t>馈电方式</a:t>
            </a:r>
            <a:endParaRPr lang="en-US" altLang="zh-CN" sz="3000" b="1" dirty="0" smtClean="0">
              <a:latin typeface="Times New Roman" panose="02020603050405020304" pitchFamily="18" charset="0"/>
              <a:cs typeface="Times New Roman" panose="02020603050405020304" pitchFamily="18" charset="0"/>
            </a:endParaRPr>
          </a:p>
          <a:p>
            <a:pPr marL="615950" lvl="2" indent="-342900">
              <a:spcBef>
                <a:spcPts val="800"/>
              </a:spcBef>
              <a:buFont typeface="Arial" panose="020B0604020202020204" pitchFamily="34" charset="0"/>
              <a:buChar char="•"/>
            </a:pPr>
            <a:r>
              <a:rPr lang="zh-CN" altLang="en-US" sz="3000" b="1" dirty="0" smtClean="0">
                <a:latin typeface="Times New Roman" panose="02020603050405020304" pitchFamily="18" charset="0"/>
                <a:cs typeface="Times New Roman" panose="02020603050405020304" pitchFamily="18" charset="0"/>
              </a:rPr>
              <a:t>重要的设计公式</a:t>
            </a:r>
            <a:endParaRPr lang="en-US" altLang="zh-CN" sz="3000" b="1" dirty="0" smtClean="0">
              <a:latin typeface="Times New Roman" panose="02020603050405020304" pitchFamily="18" charset="0"/>
              <a:cs typeface="Times New Roman" panose="02020603050405020304" pitchFamily="18" charset="0"/>
            </a:endParaRPr>
          </a:p>
          <a:p>
            <a:pPr marL="615950" lvl="2" indent="-342900">
              <a:spcBef>
                <a:spcPts val="800"/>
              </a:spcBef>
              <a:buFont typeface="Arial" panose="020B0604020202020204" pitchFamily="34" charset="0"/>
              <a:buChar char="•"/>
            </a:pPr>
            <a:r>
              <a:rPr lang="zh-CN" altLang="en-US" sz="3000" b="1" dirty="0" smtClean="0">
                <a:latin typeface="Times New Roman" panose="02020603050405020304" pitchFamily="18" charset="0"/>
                <a:cs typeface="Times New Roman" panose="02020603050405020304" pitchFamily="18" charset="0"/>
              </a:rPr>
              <a:t>阻抗</a:t>
            </a:r>
            <a:endParaRPr lang="en-US" altLang="zh-CN" sz="2400" b="1" dirty="0" smtClean="0">
              <a:latin typeface="楷体_GB2312" pitchFamily="49" charset="-122"/>
              <a:ea typeface="楷体_GB2312" pitchFamily="49" charset="-122"/>
              <a:cs typeface="Times New Roman" panose="02020603050405020304" pitchFamily="18" charset="0"/>
            </a:endParaRPr>
          </a:p>
        </p:txBody>
      </p:sp>
      <p:grpSp>
        <p:nvGrpSpPr>
          <p:cNvPr id="4105" name="组合 11"/>
          <p:cNvGrpSpPr>
            <a:grpSpLocks/>
          </p:cNvGrpSpPr>
          <p:nvPr/>
        </p:nvGrpSpPr>
        <p:grpSpPr bwMode="auto">
          <a:xfrm>
            <a:off x="5929313" y="1428750"/>
            <a:ext cx="2813050" cy="3430588"/>
            <a:chOff x="5786446" y="2500306"/>
            <a:chExt cx="2813068" cy="3429818"/>
          </a:xfrm>
        </p:grpSpPr>
        <p:sp>
          <p:nvSpPr>
            <p:cNvPr id="6" name="矩形 5"/>
            <p:cNvSpPr/>
            <p:nvPr/>
          </p:nvSpPr>
          <p:spPr>
            <a:xfrm>
              <a:off x="5786446" y="3071678"/>
              <a:ext cx="2214576" cy="285685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kumimoji="0" lang="zh-CN" altLang="en-US" sz="1800" b="0"/>
            </a:p>
          </p:txBody>
        </p:sp>
        <p:cxnSp>
          <p:nvCxnSpPr>
            <p:cNvPr id="8" name="直接箭头连接符 7"/>
            <p:cNvCxnSpPr/>
            <p:nvPr/>
          </p:nvCxnSpPr>
          <p:spPr>
            <a:xfrm>
              <a:off x="5786446" y="2928835"/>
              <a:ext cx="2214576" cy="1588"/>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a:off x="6787701" y="4500901"/>
              <a:ext cx="2856859" cy="1587"/>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4101" name="Object 2"/>
            <p:cNvGraphicFramePr>
              <a:graphicFrameLocks noChangeAspect="1"/>
            </p:cNvGraphicFramePr>
            <p:nvPr/>
          </p:nvGraphicFramePr>
          <p:xfrm>
            <a:off x="6072198" y="2500306"/>
            <a:ext cx="1652588" cy="446088"/>
          </p:xfrm>
          <a:graphic>
            <a:graphicData uri="http://schemas.openxmlformats.org/presentationml/2006/ole">
              <mc:AlternateContent xmlns:mc="http://schemas.openxmlformats.org/markup-compatibility/2006">
                <mc:Choice xmlns:v="urn:schemas-microsoft-com:vml" Requires="v">
                  <p:oleObj spid="_x0000_s131464" name="Equation" r:id="rId3" imgW="939600" imgH="253800" progId="Equation.3">
                    <p:embed/>
                  </p:oleObj>
                </mc:Choice>
                <mc:Fallback>
                  <p:oleObj name="Equation" r:id="rId3" imgW="93960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98" y="2500306"/>
                          <a:ext cx="1652588"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3"/>
            <p:cNvGraphicFramePr>
              <a:graphicFrameLocks noChangeAspect="1"/>
            </p:cNvGraphicFramePr>
            <p:nvPr/>
          </p:nvGraphicFramePr>
          <p:xfrm>
            <a:off x="8286776" y="4429132"/>
            <a:ext cx="312738" cy="288925"/>
          </p:xfrm>
          <a:graphic>
            <a:graphicData uri="http://schemas.openxmlformats.org/presentationml/2006/ole">
              <mc:AlternateContent xmlns:mc="http://schemas.openxmlformats.org/markup-compatibility/2006">
                <mc:Choice xmlns:v="urn:schemas-microsoft-com:vml" Requires="v">
                  <p:oleObj spid="_x0000_s131465" name="Equation" r:id="rId5" imgW="177480" imgH="164880" progId="Equation.3">
                    <p:embed/>
                  </p:oleObj>
                </mc:Choice>
                <mc:Fallback>
                  <p:oleObj name="Equation" r:id="rId5" imgW="1774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76" y="4429132"/>
                          <a:ext cx="312738"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098" name="Object 4"/>
          <p:cNvGraphicFramePr>
            <a:graphicFrameLocks noChangeAspect="1"/>
          </p:cNvGraphicFramePr>
          <p:nvPr>
            <p:extLst>
              <p:ext uri="{D42A27DB-BD31-4B8C-83A1-F6EECF244321}">
                <p14:modId xmlns:p14="http://schemas.microsoft.com/office/powerpoint/2010/main" val="2686654729"/>
              </p:ext>
            </p:extLst>
          </p:nvPr>
        </p:nvGraphicFramePr>
        <p:xfrm>
          <a:off x="762000" y="4964113"/>
          <a:ext cx="3886200" cy="482600"/>
        </p:xfrm>
        <a:graphic>
          <a:graphicData uri="http://schemas.openxmlformats.org/presentationml/2006/ole">
            <mc:AlternateContent xmlns:mc="http://schemas.openxmlformats.org/markup-compatibility/2006">
              <mc:Choice xmlns:v="urn:schemas-microsoft-com:vml" Requires="v">
                <p:oleObj spid="_x0000_s131466" name="公式" r:id="rId7" imgW="1942920" imgH="241200" progId="Equation.3">
                  <p:embed/>
                </p:oleObj>
              </mc:Choice>
              <mc:Fallback>
                <p:oleObj name="公式" r:id="rId7" imgW="194292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964113"/>
                        <a:ext cx="3886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extLst>
              <p:ext uri="{D42A27DB-BD31-4B8C-83A1-F6EECF244321}">
                <p14:modId xmlns:p14="http://schemas.microsoft.com/office/powerpoint/2010/main" val="3297787397"/>
              </p:ext>
            </p:extLst>
          </p:nvPr>
        </p:nvGraphicFramePr>
        <p:xfrm>
          <a:off x="5057775" y="5059363"/>
          <a:ext cx="1092200" cy="355600"/>
        </p:xfrm>
        <a:graphic>
          <a:graphicData uri="http://schemas.openxmlformats.org/presentationml/2006/ole">
            <mc:AlternateContent xmlns:mc="http://schemas.openxmlformats.org/markup-compatibility/2006">
              <mc:Choice xmlns:v="urn:schemas-microsoft-com:vml" Requires="v">
                <p:oleObj spid="_x0000_s131467" name="公式" r:id="rId9" imgW="545760" imgH="177480" progId="Equation.3">
                  <p:embed/>
                </p:oleObj>
              </mc:Choice>
              <mc:Fallback>
                <p:oleObj name="公式" r:id="rId9" imgW="5457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7775" y="5059363"/>
                        <a:ext cx="10922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extLst>
              <p:ext uri="{D42A27DB-BD31-4B8C-83A1-F6EECF244321}">
                <p14:modId xmlns:p14="http://schemas.microsoft.com/office/powerpoint/2010/main" val="1938919910"/>
              </p:ext>
            </p:extLst>
          </p:nvPr>
        </p:nvGraphicFramePr>
        <p:xfrm>
          <a:off x="785446" y="5811105"/>
          <a:ext cx="7061200" cy="508000"/>
        </p:xfrm>
        <a:graphic>
          <a:graphicData uri="http://schemas.openxmlformats.org/presentationml/2006/ole">
            <mc:AlternateContent xmlns:mc="http://schemas.openxmlformats.org/markup-compatibility/2006">
              <mc:Choice xmlns:v="urn:schemas-microsoft-com:vml" Requires="v">
                <p:oleObj spid="_x0000_s131468" name="公式" r:id="rId11" imgW="3530520" imgH="253800" progId="Equation.3">
                  <p:embed/>
                </p:oleObj>
              </mc:Choice>
              <mc:Fallback>
                <p:oleObj name="公式" r:id="rId11" imgW="35305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446" y="5811105"/>
                        <a:ext cx="70612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3591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标题 1"/>
          <p:cNvSpPr>
            <a:spLocks noGrp="1"/>
          </p:cNvSpPr>
          <p:nvPr>
            <p:ph type="title" idx="4294967295"/>
          </p:nvPr>
        </p:nvSpPr>
        <p:spPr>
          <a:xfrm>
            <a:off x="323850" y="59532"/>
            <a:ext cx="8229600" cy="1143000"/>
          </a:xfrm>
        </p:spPr>
        <p:txBody>
          <a:bodyPr lIns="0" rIns="0" bIns="0"/>
          <a:lstStyle/>
          <a:p>
            <a:pPr indent="406400">
              <a:spcBef>
                <a:spcPct val="50000"/>
              </a:spcBef>
              <a:defRPr/>
            </a:pPr>
            <a:r>
              <a:rPr kumimoji="1" lang="zh-CN" altLang="en-US" sz="4000" b="1" kern="1200" dirty="0">
                <a:solidFill>
                  <a:srgbClr val="66079B"/>
                </a:solidFill>
                <a:latin typeface="微软雅黑" panose="020B0503020204020204" pitchFamily="34" charset="-122"/>
                <a:ea typeface="微软雅黑" panose="020B0503020204020204" pitchFamily="34" charset="-122"/>
                <a:cs typeface="+mn-cs"/>
              </a:rPr>
              <a:t>例</a:t>
            </a:r>
          </a:p>
        </p:txBody>
      </p:sp>
      <p:sp>
        <p:nvSpPr>
          <p:cNvPr id="5128" name="内容占位符 2"/>
          <p:cNvSpPr>
            <a:spLocks noGrp="1"/>
          </p:cNvSpPr>
          <p:nvPr>
            <p:ph idx="4294967295"/>
          </p:nvPr>
        </p:nvSpPr>
        <p:spPr>
          <a:xfrm>
            <a:off x="323850" y="1125538"/>
            <a:ext cx="8820150" cy="4114800"/>
          </a:xfrm>
        </p:spPr>
        <p:txBody>
          <a:bodyPr/>
          <a:lstStyle/>
          <a:p>
            <a:pPr marL="273050" indent="-273050"/>
            <a:r>
              <a:rPr lang="zh-CN" altLang="en-US" sz="2800" b="1" smtClean="0">
                <a:latin typeface="Times New Roman" panose="02020603050405020304" pitchFamily="18" charset="0"/>
                <a:cs typeface="Times New Roman" panose="02020603050405020304" pitchFamily="18" charset="0"/>
              </a:rPr>
              <a:t>基片介电常数</a:t>
            </a:r>
            <a:r>
              <a:rPr lang="en-US" altLang="zh-CN" sz="2800" b="1" smtClean="0">
                <a:latin typeface="Times New Roman" panose="02020603050405020304" pitchFamily="18" charset="0"/>
                <a:cs typeface="Times New Roman" panose="02020603050405020304" pitchFamily="18" charset="0"/>
              </a:rPr>
              <a:t>2.2,  </a:t>
            </a:r>
            <a:r>
              <a:rPr lang="zh-CN" altLang="en-US" sz="2800" b="1" smtClean="0">
                <a:latin typeface="Times New Roman" panose="02020603050405020304" pitchFamily="18" charset="0"/>
                <a:cs typeface="Times New Roman" panose="02020603050405020304" pitchFamily="18" charset="0"/>
              </a:rPr>
              <a:t>厚度</a:t>
            </a:r>
            <a:r>
              <a:rPr lang="en-US" altLang="zh-CN" sz="2800" b="1" smtClean="0">
                <a:latin typeface="Times New Roman" panose="02020603050405020304" pitchFamily="18" charset="0"/>
                <a:cs typeface="Times New Roman" panose="02020603050405020304" pitchFamily="18" charset="0"/>
              </a:rPr>
              <a:t>1mm</a:t>
            </a:r>
            <a:r>
              <a:rPr lang="zh-CN" altLang="en-US" sz="2800" b="1" smtClean="0">
                <a:latin typeface="Times New Roman" panose="02020603050405020304" pitchFamily="18" charset="0"/>
                <a:cs typeface="Times New Roman" panose="02020603050405020304" pitchFamily="18" charset="0"/>
              </a:rPr>
              <a:t>，                          ，            </a:t>
            </a:r>
            <a:endParaRPr lang="en-US" altLang="zh-CN" sz="2800" b="1" smtClean="0">
              <a:latin typeface="Times New Roman" panose="02020603050405020304" pitchFamily="18" charset="0"/>
              <a:cs typeface="Times New Roman" panose="02020603050405020304" pitchFamily="18" charset="0"/>
            </a:endParaRPr>
          </a:p>
          <a:p>
            <a:pPr marL="273050" indent="-273050"/>
            <a:r>
              <a:rPr lang="zh-CN" altLang="en-US" sz="2800" b="1" smtClean="0">
                <a:latin typeface="Times New Roman" panose="02020603050405020304" pitchFamily="18" charset="0"/>
                <a:cs typeface="Times New Roman" panose="02020603050405020304" pitchFamily="18" charset="0"/>
              </a:rPr>
              <a:t>试求（</a:t>
            </a:r>
            <a:r>
              <a:rPr lang="en-US" altLang="zh-CN" sz="2800" b="1" smtClean="0">
                <a:latin typeface="Times New Roman" panose="02020603050405020304" pitchFamily="18" charset="0"/>
                <a:cs typeface="Times New Roman" panose="02020603050405020304" pitchFamily="18" charset="0"/>
              </a:rPr>
              <a:t>1</a:t>
            </a:r>
            <a:r>
              <a:rPr lang="zh-CN" altLang="en-US" sz="2800" b="1" smtClean="0">
                <a:latin typeface="Times New Roman" panose="02020603050405020304" pitchFamily="18" charset="0"/>
                <a:cs typeface="Times New Roman" panose="02020603050405020304" pitchFamily="18" charset="0"/>
              </a:rPr>
              <a:t>）辐射阻抗，（</a:t>
            </a:r>
            <a:r>
              <a:rPr lang="en-US" altLang="zh-CN" sz="2800" b="1" smtClean="0">
                <a:latin typeface="Times New Roman" panose="02020603050405020304" pitchFamily="18" charset="0"/>
                <a:cs typeface="Times New Roman" panose="02020603050405020304" pitchFamily="18" charset="0"/>
              </a:rPr>
              <a:t>2</a:t>
            </a:r>
            <a:r>
              <a:rPr lang="zh-CN" altLang="en-US" sz="2800" b="1" smtClean="0">
                <a:latin typeface="Times New Roman" panose="02020603050405020304" pitchFamily="18" charset="0"/>
                <a:cs typeface="Times New Roman" panose="02020603050405020304" pitchFamily="18" charset="0"/>
              </a:rPr>
              <a:t>）频带宽度， （</a:t>
            </a:r>
            <a:r>
              <a:rPr lang="en-US" altLang="zh-CN" sz="2800" b="1" smtClean="0">
                <a:latin typeface="Times New Roman" panose="02020603050405020304" pitchFamily="18" charset="0"/>
                <a:cs typeface="Times New Roman" panose="02020603050405020304" pitchFamily="18" charset="0"/>
              </a:rPr>
              <a:t>3</a:t>
            </a:r>
            <a:r>
              <a:rPr lang="zh-CN" altLang="en-US" sz="2800" b="1" smtClean="0">
                <a:latin typeface="Times New Roman" panose="02020603050405020304" pitchFamily="18" charset="0"/>
                <a:cs typeface="Times New Roman" panose="02020603050405020304" pitchFamily="18" charset="0"/>
              </a:rPr>
              <a:t>）匹配电路（到</a:t>
            </a:r>
            <a:r>
              <a:rPr lang="en-US" altLang="zh-CN" sz="2800" b="1" smtClean="0">
                <a:latin typeface="Times New Roman" panose="02020603050405020304" pitchFamily="18" charset="0"/>
                <a:cs typeface="Times New Roman" panose="02020603050405020304" pitchFamily="18" charset="0"/>
              </a:rPr>
              <a:t>50</a:t>
            </a:r>
            <a:r>
              <a:rPr lang="el-GR" altLang="zh-CN" sz="2800" b="1" smtClean="0">
                <a:latin typeface="Times New Roman" panose="02020603050405020304" pitchFamily="18" charset="0"/>
                <a:cs typeface="Times New Roman" panose="02020603050405020304" pitchFamily="18" charset="0"/>
              </a:rPr>
              <a:t>Ω</a:t>
            </a:r>
            <a:r>
              <a:rPr lang="zh-CN" altLang="en-US" sz="2800" b="1" smtClean="0">
                <a:latin typeface="Times New Roman" panose="02020603050405020304" pitchFamily="18" charset="0"/>
                <a:cs typeface="Times New Roman" panose="02020603050405020304" pitchFamily="18" charset="0"/>
              </a:rPr>
              <a:t>）。中心频率</a:t>
            </a:r>
            <a:r>
              <a:rPr lang="en-US" altLang="zh-CN" sz="2800" b="1" smtClean="0">
                <a:latin typeface="Times New Roman" panose="02020603050405020304" pitchFamily="18" charset="0"/>
                <a:cs typeface="Times New Roman" panose="02020603050405020304" pitchFamily="18" charset="0"/>
              </a:rPr>
              <a:t>3.5GHz.</a:t>
            </a:r>
            <a:endParaRPr lang="zh-CN" altLang="en-US" sz="2800" b="1" smtClean="0"/>
          </a:p>
        </p:txBody>
      </p:sp>
      <p:sp>
        <p:nvSpPr>
          <p:cNvPr id="4" name="内容占位符 2"/>
          <p:cNvSpPr txBox="1">
            <a:spLocks/>
          </p:cNvSpPr>
          <p:nvPr/>
        </p:nvSpPr>
        <p:spPr>
          <a:xfrm>
            <a:off x="323850" y="2636838"/>
            <a:ext cx="8229600" cy="531812"/>
          </a:xfrm>
          <a:prstGeom prst="rect">
            <a:avLst/>
          </a:prstGeom>
        </p:spPr>
        <p:txBody>
          <a:bodyPr>
            <a:normAutofit/>
          </a:bodyPr>
          <a:lstStyle/>
          <a:p>
            <a:pPr marL="274320" indent="-274320" algn="l" fontAlgn="auto">
              <a:spcBef>
                <a:spcPct val="20000"/>
              </a:spcBef>
              <a:spcAft>
                <a:spcPts val="0"/>
              </a:spcAft>
              <a:buClr>
                <a:schemeClr val="accent3"/>
              </a:buClr>
              <a:buSzPct val="95000"/>
              <a:buFont typeface="Wingdings 2"/>
              <a:buChar char=""/>
              <a:defRPr/>
            </a:pPr>
            <a:r>
              <a:rPr kumimoji="0" lang="zh-CN" altLang="en-US" sz="2600" b="1" dirty="0">
                <a:latin typeface="+mn-lt"/>
                <a:ea typeface="+mn-ea"/>
              </a:rPr>
              <a:t>解：</a:t>
            </a:r>
          </a:p>
        </p:txBody>
      </p:sp>
      <p:graphicFrame>
        <p:nvGraphicFramePr>
          <p:cNvPr id="5122" name="Object 2"/>
          <p:cNvGraphicFramePr>
            <a:graphicFrameLocks noChangeAspect="1"/>
          </p:cNvGraphicFramePr>
          <p:nvPr/>
        </p:nvGraphicFramePr>
        <p:xfrm>
          <a:off x="1476375" y="3571875"/>
          <a:ext cx="4648200" cy="482600"/>
        </p:xfrm>
        <a:graphic>
          <a:graphicData uri="http://schemas.openxmlformats.org/presentationml/2006/ole">
            <mc:AlternateContent xmlns:mc="http://schemas.openxmlformats.org/markup-compatibility/2006">
              <mc:Choice xmlns:v="urn:schemas-microsoft-com:vml" Requires="v">
                <p:oleObj spid="_x0000_s132483" name="公式" r:id="rId3" imgW="2323800" imgH="241200" progId="Equation.3">
                  <p:embed/>
                </p:oleObj>
              </mc:Choice>
              <mc:Fallback>
                <p:oleObj name="公式" r:id="rId3" imgW="23238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571875"/>
                        <a:ext cx="4648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3322638" y="3067050"/>
          <a:ext cx="1092200" cy="355600"/>
        </p:xfrm>
        <a:graphic>
          <a:graphicData uri="http://schemas.openxmlformats.org/presentationml/2006/ole">
            <mc:AlternateContent xmlns:mc="http://schemas.openxmlformats.org/markup-compatibility/2006">
              <mc:Choice xmlns:v="urn:schemas-microsoft-com:vml" Requires="v">
                <p:oleObj spid="_x0000_s132484" name="公式" r:id="rId5" imgW="545760" imgH="177480" progId="Equation.3">
                  <p:embed/>
                </p:oleObj>
              </mc:Choice>
              <mc:Fallback>
                <p:oleObj name="公式" r:id="rId5" imgW="5457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2638" y="3067050"/>
                        <a:ext cx="10922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0" name="TextBox 6"/>
          <p:cNvSpPr txBox="1">
            <a:spLocks noChangeArrowheads="1"/>
          </p:cNvSpPr>
          <p:nvPr/>
        </p:nvSpPr>
        <p:spPr bwMode="auto">
          <a:xfrm>
            <a:off x="1116013" y="2924175"/>
            <a:ext cx="2857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a:t>
            </a:r>
            <a:r>
              <a:rPr kumimoji="0" lang="en-US" altLang="zh-CN">
                <a:latin typeface="楷体_GB2312" pitchFamily="49" charset="-122"/>
                <a:ea typeface="楷体_GB2312" pitchFamily="49" charset="-122"/>
              </a:rPr>
              <a:t>1</a:t>
            </a:r>
            <a:r>
              <a:rPr kumimoji="0" lang="zh-CN" altLang="en-US">
                <a:latin typeface="楷体_GB2312" pitchFamily="49" charset="-122"/>
                <a:ea typeface="楷体_GB2312" pitchFamily="49" charset="-122"/>
              </a:rPr>
              <a:t>）阻抗</a:t>
            </a:r>
          </a:p>
        </p:txBody>
      </p:sp>
      <p:graphicFrame>
        <p:nvGraphicFramePr>
          <p:cNvPr id="5124" name="Object 4"/>
          <p:cNvGraphicFramePr>
            <a:graphicFrameLocks noChangeAspect="1"/>
          </p:cNvGraphicFramePr>
          <p:nvPr/>
        </p:nvGraphicFramePr>
        <p:xfrm>
          <a:off x="5219700" y="1196975"/>
          <a:ext cx="2305050" cy="481013"/>
        </p:xfrm>
        <a:graphic>
          <a:graphicData uri="http://schemas.openxmlformats.org/presentationml/2006/ole">
            <mc:AlternateContent xmlns:mc="http://schemas.openxmlformats.org/markup-compatibility/2006">
              <mc:Choice xmlns:v="urn:schemas-microsoft-com:vml" Requires="v">
                <p:oleObj spid="_x0000_s132485" name="公式" r:id="rId7" imgW="1218960" imgH="253800" progId="Equation.3">
                  <p:embed/>
                </p:oleObj>
              </mc:Choice>
              <mc:Fallback>
                <p:oleObj name="公式" r:id="rId7" imgW="121896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1196975"/>
                        <a:ext cx="2305050"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7848600" y="1268413"/>
          <a:ext cx="1295400" cy="355600"/>
        </p:xfrm>
        <a:graphic>
          <a:graphicData uri="http://schemas.openxmlformats.org/presentationml/2006/ole">
            <mc:AlternateContent xmlns:mc="http://schemas.openxmlformats.org/markup-compatibility/2006">
              <mc:Choice xmlns:v="urn:schemas-microsoft-com:vml" Requires="v">
                <p:oleObj spid="_x0000_s132486" name="公式" r:id="rId9" imgW="647640" imgH="177480" progId="Equation.3">
                  <p:embed/>
                </p:oleObj>
              </mc:Choice>
              <mc:Fallback>
                <p:oleObj name="公式" r:id="rId9" imgW="64764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1268413"/>
                        <a:ext cx="1295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TextBox 10"/>
          <p:cNvSpPr txBox="1">
            <a:spLocks noChangeArrowheads="1"/>
          </p:cNvSpPr>
          <p:nvPr/>
        </p:nvSpPr>
        <p:spPr bwMode="auto">
          <a:xfrm>
            <a:off x="1042988" y="4148138"/>
            <a:ext cx="657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a:t>
            </a:r>
            <a:r>
              <a:rPr kumimoji="0" lang="en-US" altLang="zh-CN">
                <a:latin typeface="楷体_GB2312" pitchFamily="49" charset="-122"/>
                <a:ea typeface="楷体_GB2312" pitchFamily="49" charset="-122"/>
              </a:rPr>
              <a:t>2</a:t>
            </a:r>
            <a:r>
              <a:rPr kumimoji="0" lang="zh-CN" altLang="en-US">
                <a:latin typeface="楷体_GB2312" pitchFamily="49" charset="-122"/>
                <a:ea typeface="楷体_GB2312" pitchFamily="49" charset="-122"/>
              </a:rPr>
              <a:t>）频带宽度（</a:t>
            </a:r>
            <a:r>
              <a:rPr kumimoji="0" lang="en-US" altLang="zh-CN">
                <a:ea typeface="楷体_GB2312" pitchFamily="49" charset="-122"/>
              </a:rPr>
              <a:t>VSWR&lt;2</a:t>
            </a:r>
            <a:r>
              <a:rPr kumimoji="0" lang="en-US" altLang="zh-CN">
                <a:latin typeface="楷体_GB2312" pitchFamily="49" charset="-122"/>
                <a:ea typeface="楷体_GB2312" pitchFamily="49" charset="-122"/>
              </a:rPr>
              <a:t>)</a:t>
            </a:r>
            <a:endParaRPr kumimoji="0" lang="zh-CN" altLang="en-US">
              <a:latin typeface="楷体_GB2312" pitchFamily="49" charset="-122"/>
              <a:ea typeface="楷体_GB2312" pitchFamily="49" charset="-122"/>
            </a:endParaRPr>
          </a:p>
        </p:txBody>
      </p:sp>
      <p:graphicFrame>
        <p:nvGraphicFramePr>
          <p:cNvPr id="5126" name="Object 6"/>
          <p:cNvGraphicFramePr>
            <a:graphicFrameLocks noChangeAspect="1"/>
          </p:cNvGraphicFramePr>
          <p:nvPr/>
        </p:nvGraphicFramePr>
        <p:xfrm>
          <a:off x="1619250" y="4795838"/>
          <a:ext cx="6070600" cy="508000"/>
        </p:xfrm>
        <a:graphic>
          <a:graphicData uri="http://schemas.openxmlformats.org/presentationml/2006/ole">
            <mc:AlternateContent xmlns:mc="http://schemas.openxmlformats.org/markup-compatibility/2006">
              <mc:Choice xmlns:v="urn:schemas-microsoft-com:vml" Requires="v">
                <p:oleObj spid="_x0000_s132487" name="公式" r:id="rId11" imgW="3035160" imgH="253800" progId="Equation.3">
                  <p:embed/>
                </p:oleObj>
              </mc:Choice>
              <mc:Fallback>
                <p:oleObj name="公式" r:id="rId11" imgW="303516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0" y="4795838"/>
                        <a:ext cx="6070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TextBox 12"/>
          <p:cNvSpPr txBox="1">
            <a:spLocks noChangeArrowheads="1"/>
          </p:cNvSpPr>
          <p:nvPr/>
        </p:nvSpPr>
        <p:spPr bwMode="auto">
          <a:xfrm>
            <a:off x="1116013" y="5372100"/>
            <a:ext cx="657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dirty="0">
                <a:latin typeface="楷体_GB2312" pitchFamily="49" charset="-122"/>
                <a:ea typeface="楷体_GB2312" pitchFamily="49" charset="-122"/>
              </a:rPr>
              <a:t>（</a:t>
            </a:r>
            <a:r>
              <a:rPr kumimoji="0" lang="en-US" altLang="zh-CN" dirty="0">
                <a:latin typeface="楷体_GB2312" pitchFamily="49" charset="-122"/>
                <a:ea typeface="楷体_GB2312" pitchFamily="49" charset="-122"/>
              </a:rPr>
              <a:t>2</a:t>
            </a:r>
            <a:r>
              <a:rPr kumimoji="0" lang="zh-CN" altLang="en-US" dirty="0">
                <a:latin typeface="楷体_GB2312" pitchFamily="49" charset="-122"/>
                <a:ea typeface="楷体_GB2312" pitchFamily="49" charset="-122"/>
              </a:rPr>
              <a:t>）</a:t>
            </a:r>
            <a:r>
              <a:rPr kumimoji="0" lang="zh-CN" altLang="en-US" dirty="0">
                <a:ea typeface="楷体_GB2312" pitchFamily="49" charset="-122"/>
                <a:cs typeface="Times New Roman" panose="02020603050405020304" pitchFamily="18" charset="0"/>
              </a:rPr>
              <a:t>频带宽度（</a:t>
            </a:r>
            <a:r>
              <a:rPr kumimoji="0" lang="en-US" altLang="zh-CN" dirty="0">
                <a:ea typeface="楷体_GB2312" pitchFamily="49" charset="-122"/>
                <a:cs typeface="Times New Roman" panose="02020603050405020304" pitchFamily="18" charset="0"/>
              </a:rPr>
              <a:t>VSWR&lt;2)</a:t>
            </a:r>
            <a:endParaRPr kumimoji="0" lang="zh-CN" altLang="en-US" dirty="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370909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Box 3"/>
          <p:cNvSpPr txBox="1">
            <a:spLocks noChangeArrowheads="1"/>
          </p:cNvSpPr>
          <p:nvPr/>
        </p:nvSpPr>
        <p:spPr bwMode="auto">
          <a:xfrm>
            <a:off x="571500" y="1071563"/>
            <a:ext cx="7572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a:t>
            </a:r>
            <a:r>
              <a:rPr kumimoji="0" lang="en-US" altLang="zh-CN"/>
              <a:t>3</a:t>
            </a:r>
            <a:r>
              <a:rPr kumimoji="0" lang="zh-CN" altLang="en-US"/>
              <a:t>）用</a:t>
            </a:r>
            <a:r>
              <a:rPr kumimoji="0" lang="en-US" altLang="zh-CN">
                <a:cs typeface="Times New Roman" panose="02020603050405020304" pitchFamily="18" charset="0"/>
              </a:rPr>
              <a:t>λ</a:t>
            </a:r>
            <a:r>
              <a:rPr kumimoji="0" lang="zh-CN" altLang="en-US">
                <a:cs typeface="Times New Roman" panose="02020603050405020304" pitchFamily="18" charset="0"/>
              </a:rPr>
              <a:t>／</a:t>
            </a:r>
            <a:r>
              <a:rPr kumimoji="0" lang="en-US" altLang="zh-CN">
                <a:cs typeface="Times New Roman" panose="02020603050405020304" pitchFamily="18" charset="0"/>
              </a:rPr>
              <a:t>4</a:t>
            </a:r>
            <a:r>
              <a:rPr kumimoji="0" lang="zh-CN" altLang="en-US">
                <a:cs typeface="Times New Roman" panose="02020603050405020304" pitchFamily="18" charset="0"/>
              </a:rPr>
              <a:t>阻搞变换器，则其特征阻抗</a:t>
            </a:r>
            <a:endParaRPr kumimoji="0" lang="zh-CN" altLang="en-US"/>
          </a:p>
        </p:txBody>
      </p:sp>
      <p:graphicFrame>
        <p:nvGraphicFramePr>
          <p:cNvPr id="6146" name="Object 2"/>
          <p:cNvGraphicFramePr>
            <a:graphicFrameLocks noChangeAspect="1"/>
          </p:cNvGraphicFramePr>
          <p:nvPr/>
        </p:nvGraphicFramePr>
        <p:xfrm>
          <a:off x="2566988" y="1785938"/>
          <a:ext cx="3098800" cy="508000"/>
        </p:xfrm>
        <a:graphic>
          <a:graphicData uri="http://schemas.openxmlformats.org/presentationml/2006/ole">
            <mc:AlternateContent xmlns:mc="http://schemas.openxmlformats.org/markup-compatibility/2006">
              <mc:Choice xmlns:v="urn:schemas-microsoft-com:vml" Requires="v">
                <p:oleObj spid="_x0000_s133199" name="公式" r:id="rId3" imgW="1549080" imgH="253800" progId="Equation.3">
                  <p:embed/>
                </p:oleObj>
              </mc:Choice>
              <mc:Fallback>
                <p:oleObj name="公式" r:id="rId3" imgW="15490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1785938"/>
                        <a:ext cx="30988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TextBox 4"/>
          <p:cNvSpPr txBox="1">
            <a:spLocks noChangeArrowheads="1"/>
          </p:cNvSpPr>
          <p:nvPr/>
        </p:nvSpPr>
        <p:spPr bwMode="auto">
          <a:xfrm>
            <a:off x="755650" y="2492375"/>
            <a:ext cx="7572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l-GR" altLang="zh-CN">
                <a:cs typeface="Times New Roman" panose="02020603050405020304" pitchFamily="18" charset="0"/>
              </a:rPr>
              <a:t>λ</a:t>
            </a:r>
            <a:r>
              <a:rPr kumimoji="0" lang="el-GR" altLang="en-US">
                <a:cs typeface="Times New Roman" panose="02020603050405020304" pitchFamily="18" charset="0"/>
              </a:rPr>
              <a:t>／</a:t>
            </a:r>
            <a:r>
              <a:rPr kumimoji="0" lang="el-GR" altLang="zh-CN">
                <a:cs typeface="Times New Roman" panose="02020603050405020304" pitchFamily="18" charset="0"/>
              </a:rPr>
              <a:t>4</a:t>
            </a:r>
            <a:r>
              <a:rPr kumimoji="0" lang="zh-CN" altLang="en-US">
                <a:cs typeface="Times New Roman" panose="02020603050405020304" pitchFamily="18" charset="0"/>
              </a:rPr>
              <a:t>长度为</a:t>
            </a:r>
            <a:r>
              <a:rPr kumimoji="0" lang="en-US" altLang="zh-CN">
                <a:cs typeface="Times New Roman" panose="02020603050405020304" pitchFamily="18" charset="0"/>
              </a:rPr>
              <a:t>16.1mm, 50ohm</a:t>
            </a:r>
            <a:r>
              <a:rPr kumimoji="0" lang="zh-CN" altLang="en-US">
                <a:cs typeface="Times New Roman" panose="02020603050405020304" pitchFamily="18" charset="0"/>
              </a:rPr>
              <a:t>微带宽度</a:t>
            </a:r>
            <a:r>
              <a:rPr kumimoji="0" lang="en-US" altLang="en-US">
                <a:cs typeface="Times New Roman" panose="02020603050405020304" pitchFamily="18" charset="0"/>
              </a:rPr>
              <a:t>3.03mm.</a:t>
            </a:r>
            <a:endParaRPr kumimoji="0" lang="zh-CN" altLang="en-US">
              <a:cs typeface="Times New Roman" panose="02020603050405020304" pitchFamily="18" charset="0"/>
            </a:endParaRPr>
          </a:p>
        </p:txBody>
      </p:sp>
      <p:sp>
        <p:nvSpPr>
          <p:cNvPr id="6149" name="TextBox 5"/>
          <p:cNvSpPr txBox="1">
            <a:spLocks noChangeArrowheads="1"/>
          </p:cNvSpPr>
          <p:nvPr/>
        </p:nvSpPr>
        <p:spPr bwMode="auto">
          <a:xfrm>
            <a:off x="684213" y="3357563"/>
            <a:ext cx="7572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宋体" panose="02010600030101010101" pitchFamily="2" charset="-122"/>
              </a:rPr>
              <a:t>（</a:t>
            </a:r>
            <a:r>
              <a:rPr kumimoji="0" lang="en-US" altLang="zh-CN">
                <a:latin typeface="宋体" panose="02010600030101010101" pitchFamily="2" charset="-122"/>
              </a:rPr>
              <a:t>4</a:t>
            </a:r>
            <a:r>
              <a:rPr kumimoji="0" lang="zh-CN" altLang="en-US">
                <a:latin typeface="宋体" panose="02010600030101010101" pitchFamily="2" charset="-122"/>
              </a:rPr>
              <a:t>）验证：</a:t>
            </a:r>
          </a:p>
        </p:txBody>
      </p:sp>
      <p:sp>
        <p:nvSpPr>
          <p:cNvPr id="6150" name="TextBox 6"/>
          <p:cNvSpPr txBox="1">
            <a:spLocks noChangeArrowheads="1"/>
          </p:cNvSpPr>
          <p:nvPr/>
        </p:nvSpPr>
        <p:spPr bwMode="auto">
          <a:xfrm>
            <a:off x="1000125" y="4357688"/>
            <a:ext cx="1643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latin typeface="楷体_GB2312" pitchFamily="49" charset="-122"/>
                <a:ea typeface="楷体_GB2312" pitchFamily="49" charset="-122"/>
              </a:rPr>
              <a:t>I</a:t>
            </a:r>
            <a:r>
              <a:rPr kumimoji="0" lang="zh-CN" altLang="en-US">
                <a:latin typeface="楷体_GB2312" pitchFamily="49" charset="-122"/>
                <a:ea typeface="楷体_GB2312" pitchFamily="49" charset="-122"/>
              </a:rPr>
              <a:t>：建模</a:t>
            </a:r>
          </a:p>
        </p:txBody>
      </p:sp>
      <p:pic>
        <p:nvPicPr>
          <p:cNvPr id="61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860800"/>
            <a:ext cx="413385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555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714375" y="1000125"/>
            <a:ext cx="257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latin typeface="楷体_GB2312" pitchFamily="49" charset="-122"/>
                <a:ea typeface="楷体_GB2312" pitchFamily="49" charset="-122"/>
              </a:rPr>
              <a:t>II</a:t>
            </a:r>
            <a:r>
              <a:rPr kumimoji="0" lang="zh-CN" altLang="en-US">
                <a:latin typeface="楷体_GB2312" pitchFamily="49" charset="-122"/>
                <a:ea typeface="楷体_GB2312" pitchFamily="49" charset="-122"/>
              </a:rPr>
              <a:t>：仿真结果</a:t>
            </a:r>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85938"/>
            <a:ext cx="4179887"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5"/>
          <p:cNvSpPr txBox="1">
            <a:spLocks noChangeArrowheads="1"/>
          </p:cNvSpPr>
          <p:nvPr/>
        </p:nvSpPr>
        <p:spPr bwMode="auto">
          <a:xfrm>
            <a:off x="3708400" y="5229225"/>
            <a:ext cx="2571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latin typeface="楷体_GB2312" pitchFamily="49" charset="-122"/>
                <a:ea typeface="楷体_GB2312" pitchFamily="49" charset="-122"/>
              </a:rPr>
              <a:t>S11</a:t>
            </a:r>
            <a:endParaRPr kumimoji="0" lang="zh-CN" altLang="en-US">
              <a:latin typeface="楷体_GB2312" pitchFamily="49" charset="-122"/>
              <a:ea typeface="楷体_GB2312" pitchFamily="49" charset="-122"/>
            </a:endParaRPr>
          </a:p>
        </p:txBody>
      </p:sp>
      <p:pic>
        <p:nvPicPr>
          <p:cNvPr id="174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792288"/>
            <a:ext cx="4071937"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7"/>
          <p:cNvSpPr txBox="1">
            <a:spLocks noChangeArrowheads="1"/>
          </p:cNvSpPr>
          <p:nvPr/>
        </p:nvSpPr>
        <p:spPr bwMode="auto">
          <a:xfrm>
            <a:off x="1619250" y="5805488"/>
            <a:ext cx="6000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中心频率</a:t>
            </a:r>
            <a:r>
              <a:rPr kumimoji="0" lang="en-US" altLang="zh-CN">
                <a:ea typeface="楷体_GB2312" pitchFamily="49" charset="-122"/>
                <a:cs typeface="Times New Roman" panose="02020603050405020304" pitchFamily="18" charset="0"/>
              </a:rPr>
              <a:t>3.36GHz</a:t>
            </a:r>
            <a:r>
              <a:rPr kumimoji="0" lang="zh-CN" altLang="en-US">
                <a:ea typeface="楷体_GB2312" pitchFamily="49" charset="-122"/>
                <a:cs typeface="Times New Roman" panose="02020603050405020304" pitchFamily="18" charset="0"/>
              </a:rPr>
              <a:t>，相对带宽</a:t>
            </a:r>
            <a:r>
              <a:rPr kumimoji="0" lang="en-US" altLang="zh-CN">
                <a:ea typeface="楷体_GB2312" pitchFamily="49" charset="-122"/>
                <a:cs typeface="Times New Roman" panose="02020603050405020304" pitchFamily="18" charset="0"/>
              </a:rPr>
              <a:t>1.65%</a:t>
            </a:r>
            <a:endParaRPr kumimoji="0" lang="zh-CN" altLang="en-US">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3813849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928813"/>
            <a:ext cx="4124325"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4938" y="785813"/>
            <a:ext cx="340518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6375" y="3786188"/>
            <a:ext cx="325755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857250" y="1143000"/>
            <a:ext cx="6000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增益：</a:t>
            </a:r>
            <a:r>
              <a:rPr kumimoji="0" lang="en-US" altLang="zh-CN">
                <a:ea typeface="楷体_GB2312" pitchFamily="49" charset="-122"/>
                <a:cs typeface="Times New Roman" panose="02020603050405020304" pitchFamily="18" charset="0"/>
              </a:rPr>
              <a:t>7.2dBi</a:t>
            </a:r>
            <a:endParaRPr kumimoji="0" lang="zh-CN" altLang="en-US">
              <a:ea typeface="楷体_GB2312" pitchFamily="49" charset="-122"/>
              <a:cs typeface="Times New Roman" panose="02020603050405020304" pitchFamily="18" charset="0"/>
            </a:endParaRPr>
          </a:p>
        </p:txBody>
      </p:sp>
      <p:sp>
        <p:nvSpPr>
          <p:cNvPr id="18438" name="TextBox 7"/>
          <p:cNvSpPr txBox="1">
            <a:spLocks noChangeArrowheads="1"/>
          </p:cNvSpPr>
          <p:nvPr/>
        </p:nvSpPr>
        <p:spPr bwMode="auto">
          <a:xfrm>
            <a:off x="8001000" y="3214688"/>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l-GR" altLang="zh-CN" sz="2000">
                <a:ea typeface="楷体_GB2312" pitchFamily="49" charset="-122"/>
                <a:cs typeface="Times New Roman" panose="02020603050405020304" pitchFamily="18" charset="0"/>
              </a:rPr>
              <a:t>φ</a:t>
            </a:r>
            <a:r>
              <a:rPr kumimoji="0" lang="en-US" altLang="zh-CN" sz="2000">
                <a:ea typeface="楷体_GB2312" pitchFamily="49" charset="-122"/>
                <a:cs typeface="Times New Roman" panose="02020603050405020304" pitchFamily="18" charset="0"/>
              </a:rPr>
              <a:t>=90 °</a:t>
            </a:r>
            <a:endParaRPr kumimoji="0" lang="zh-CN" altLang="en-US" sz="2000">
              <a:ea typeface="楷体_GB2312" pitchFamily="49" charset="-122"/>
              <a:cs typeface="Times New Roman" panose="02020603050405020304" pitchFamily="18" charset="0"/>
            </a:endParaRPr>
          </a:p>
        </p:txBody>
      </p:sp>
      <p:sp>
        <p:nvSpPr>
          <p:cNvPr id="18439" name="TextBox 8"/>
          <p:cNvSpPr txBox="1">
            <a:spLocks noChangeArrowheads="1"/>
          </p:cNvSpPr>
          <p:nvPr/>
        </p:nvSpPr>
        <p:spPr bwMode="auto">
          <a:xfrm>
            <a:off x="8072438" y="6029325"/>
            <a:ext cx="100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l-GR" altLang="zh-CN" sz="2000">
                <a:ea typeface="楷体_GB2312" pitchFamily="49" charset="-122"/>
                <a:cs typeface="Times New Roman" panose="02020603050405020304" pitchFamily="18" charset="0"/>
              </a:rPr>
              <a:t>φ</a:t>
            </a:r>
            <a:r>
              <a:rPr kumimoji="0" lang="en-US" altLang="zh-CN" sz="2000">
                <a:ea typeface="楷体_GB2312" pitchFamily="49" charset="-122"/>
                <a:cs typeface="Times New Roman" panose="02020603050405020304" pitchFamily="18" charset="0"/>
              </a:rPr>
              <a:t>=0 °</a:t>
            </a:r>
            <a:endParaRPr kumimoji="0" lang="zh-CN" altLang="en-US" sz="200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4157261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3"/>
          <p:cNvSpPr txBox="1">
            <a:spLocks noChangeArrowheads="1"/>
          </p:cNvSpPr>
          <p:nvPr/>
        </p:nvSpPr>
        <p:spPr bwMode="auto">
          <a:xfrm>
            <a:off x="971550" y="981075"/>
            <a:ext cx="6000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场分布</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90675"/>
            <a:ext cx="445135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571625"/>
            <a:ext cx="4805362"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4071938"/>
            <a:ext cx="464343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22725"/>
            <a:ext cx="45720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22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3"/>
          <p:cNvSpPr txBox="1">
            <a:spLocks noChangeArrowheads="1"/>
          </p:cNvSpPr>
          <p:nvPr/>
        </p:nvSpPr>
        <p:spPr bwMode="auto">
          <a:xfrm>
            <a:off x="642938" y="1000125"/>
            <a:ext cx="6000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第二谐振点</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214563"/>
            <a:ext cx="3971925"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1000125"/>
            <a:ext cx="389096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7"/>
          <p:cNvSpPr txBox="1">
            <a:spLocks noChangeArrowheads="1"/>
          </p:cNvSpPr>
          <p:nvPr/>
        </p:nvSpPr>
        <p:spPr bwMode="auto">
          <a:xfrm>
            <a:off x="714375" y="4714875"/>
            <a:ext cx="6000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考虑：</a:t>
            </a:r>
            <a:r>
              <a:rPr kumimoji="0" lang="en-US" altLang="zh-CN">
                <a:latin typeface="华文行楷" panose="02010800040101010101" pitchFamily="2" charset="-122"/>
                <a:ea typeface="华文行楷" panose="02010800040101010101" pitchFamily="2" charset="-122"/>
                <a:cs typeface="Times New Roman" panose="02020603050405020304" pitchFamily="18" charset="0"/>
              </a:rPr>
              <a:t>1.</a:t>
            </a: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宽度</a:t>
            </a:r>
            <a:r>
              <a:rPr kumimoji="0" lang="en-US" altLang="zh-CN">
                <a:latin typeface="华文行楷" panose="02010800040101010101" pitchFamily="2" charset="-122"/>
                <a:ea typeface="华文行楷" panose="02010800040101010101" pitchFamily="2" charset="-122"/>
                <a:cs typeface="Times New Roman" panose="02020603050405020304" pitchFamily="18" charset="0"/>
              </a:rPr>
              <a:t>W</a:t>
            </a: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与第二谐振点的关系</a:t>
            </a:r>
            <a:endParaRPr kumimoji="0" lang="en-US" altLang="en-US">
              <a:latin typeface="华文行楷" panose="02010800040101010101" pitchFamily="2" charset="-122"/>
              <a:ea typeface="华文行楷" panose="02010800040101010101" pitchFamily="2" charset="-122"/>
              <a:cs typeface="Times New Roman" panose="02020603050405020304" pitchFamily="18" charset="0"/>
            </a:endParaRPr>
          </a:p>
          <a:p>
            <a:pPr algn="l" eaLnBrk="1" hangingPunct="1">
              <a:spcBef>
                <a:spcPct val="0"/>
              </a:spcBef>
            </a:pPr>
            <a:r>
              <a:rPr kumimoji="0" lang="en-US" altLang="zh-CN">
                <a:latin typeface="华文行楷" panose="02010800040101010101" pitchFamily="2" charset="-122"/>
                <a:ea typeface="华文行楷" panose="02010800040101010101" pitchFamily="2" charset="-122"/>
                <a:cs typeface="Times New Roman" panose="02020603050405020304" pitchFamily="18" charset="0"/>
              </a:rPr>
              <a:t>             2.</a:t>
            </a: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主谐振点上增益与</a:t>
            </a:r>
            <a:r>
              <a:rPr kumimoji="0" lang="en-US" altLang="zh-CN">
                <a:latin typeface="华文行楷" panose="02010800040101010101" pitchFamily="2" charset="-122"/>
                <a:ea typeface="华文行楷" panose="02010800040101010101" pitchFamily="2" charset="-122"/>
                <a:cs typeface="Times New Roman" panose="02020603050405020304" pitchFamily="18" charset="0"/>
              </a:rPr>
              <a:t>W</a:t>
            </a:r>
            <a:r>
              <a:rPr kumimoji="0" lang="zh-CN" altLang="en-US">
                <a:latin typeface="华文行楷" panose="02010800040101010101" pitchFamily="2" charset="-122"/>
                <a:ea typeface="华文行楷" panose="02010800040101010101" pitchFamily="2" charset="-122"/>
                <a:cs typeface="Times New Roman" panose="02020603050405020304" pitchFamily="18" charset="0"/>
              </a:rPr>
              <a:t>的关系</a:t>
            </a:r>
          </a:p>
        </p:txBody>
      </p:sp>
    </p:spTree>
    <p:extLst>
      <p:ext uri="{BB962C8B-B14F-4D97-AF65-F5344CB8AC3E}">
        <p14:creationId xmlns:p14="http://schemas.microsoft.com/office/powerpoint/2010/main" val="2900869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lIns="0" rIns="0" bIns="0"/>
          <a:lstStyle/>
          <a:p>
            <a:pPr indent="406400">
              <a:spcBef>
                <a:spcPct val="50000"/>
              </a:spcBef>
              <a:defRPr/>
            </a:pPr>
            <a:r>
              <a:rPr kumimoji="1" lang="zh-CN" altLang="en-US" sz="3600" b="1" kern="1200" dirty="0">
                <a:solidFill>
                  <a:srgbClr val="4A0571"/>
                </a:solidFill>
                <a:latin typeface="微软雅黑" panose="020B0503020204020204" pitchFamily="34" charset="-122"/>
                <a:ea typeface="微软雅黑" panose="020B0503020204020204" pitchFamily="34" charset="-122"/>
                <a:cs typeface="+mn-cs"/>
              </a:rPr>
              <a:t>渐变槽天线</a:t>
            </a:r>
          </a:p>
        </p:txBody>
      </p:sp>
      <p:sp>
        <p:nvSpPr>
          <p:cNvPr id="21507" name="内容占位符 4"/>
          <p:cNvSpPr>
            <a:spLocks noGrp="1"/>
          </p:cNvSpPr>
          <p:nvPr>
            <p:ph idx="4294967295"/>
          </p:nvPr>
        </p:nvSpPr>
        <p:spPr/>
        <p:txBody>
          <a:bodyPr/>
          <a:lstStyle/>
          <a:p>
            <a:pPr marL="273050" indent="-273050"/>
            <a:r>
              <a:rPr lang="zh-CN" altLang="en-US" sz="2800" b="1" dirty="0" smtClean="0"/>
              <a:t>原理简介</a:t>
            </a:r>
          </a:p>
        </p:txBody>
      </p:sp>
      <p:pic>
        <p:nvPicPr>
          <p:cNvPr id="215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2357438"/>
            <a:ext cx="5815013"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410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323850" y="1052513"/>
            <a:ext cx="8640763"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sz="2400" b="0" dirty="0"/>
              <a:t>        </a:t>
            </a:r>
            <a:r>
              <a:rPr lang="zh-CN" altLang="en-US" sz="2400" dirty="0">
                <a:latin typeface="宋体" panose="02010600030101010101" pitchFamily="2" charset="-122"/>
              </a:rPr>
              <a:t>通信的目的是传递信息</a:t>
            </a:r>
            <a:r>
              <a:rPr lang="en-US" altLang="zh-CN" sz="2400" dirty="0">
                <a:latin typeface="宋体" panose="02010600030101010101" pitchFamily="2" charset="-122"/>
              </a:rPr>
              <a:t>, </a:t>
            </a:r>
            <a:r>
              <a:rPr lang="zh-CN" altLang="en-US" sz="2400" dirty="0">
                <a:latin typeface="宋体" panose="02010600030101010101" pitchFamily="2" charset="-122"/>
              </a:rPr>
              <a:t>通信系统大致分为两大类</a:t>
            </a:r>
            <a:r>
              <a:rPr lang="en-US" altLang="zh-CN" sz="2400" dirty="0">
                <a:latin typeface="宋体" panose="02010600030101010101" pitchFamily="2" charset="-122"/>
              </a:rPr>
              <a:t>: </a:t>
            </a:r>
            <a:r>
              <a:rPr lang="zh-CN" altLang="en-US" sz="2400" dirty="0">
                <a:latin typeface="宋体" panose="02010600030101010101" pitchFamily="2" charset="-122"/>
              </a:rPr>
              <a:t>一类是有线通信</a:t>
            </a:r>
            <a:r>
              <a:rPr lang="en-US" altLang="zh-CN" sz="2400" dirty="0">
                <a:latin typeface="宋体" panose="02010600030101010101" pitchFamily="2" charset="-122"/>
              </a:rPr>
              <a:t>, </a:t>
            </a:r>
            <a:r>
              <a:rPr lang="zh-CN" altLang="en-US" sz="2400" dirty="0">
                <a:latin typeface="宋体" panose="02010600030101010101" pitchFamily="2" charset="-122"/>
              </a:rPr>
              <a:t>如电话、计算机局域网等；另一类是依靠电磁辐射通过无线电波来传递信息</a:t>
            </a:r>
            <a:r>
              <a:rPr lang="en-US" altLang="zh-CN" sz="2400" dirty="0">
                <a:latin typeface="宋体" panose="02010600030101010101" pitchFamily="2" charset="-122"/>
              </a:rPr>
              <a:t>, </a:t>
            </a:r>
            <a:r>
              <a:rPr lang="zh-CN" altLang="en-US" sz="2400" dirty="0">
                <a:latin typeface="宋体" panose="02010600030101010101" pitchFamily="2" charset="-122"/>
              </a:rPr>
              <a:t>即无线通信</a:t>
            </a:r>
            <a:r>
              <a:rPr lang="en-US" altLang="zh-CN" sz="2400" dirty="0">
                <a:latin typeface="宋体" panose="02010600030101010101" pitchFamily="2" charset="-122"/>
              </a:rPr>
              <a:t>, </a:t>
            </a:r>
            <a:r>
              <a:rPr lang="zh-CN" altLang="en-US" sz="2400" dirty="0">
                <a:latin typeface="宋体" panose="02010600030101010101" pitchFamily="2" charset="-122"/>
              </a:rPr>
              <a:t>如电视、 广播、 雷达、 导航、卫星等。天线是将来自发射机的导波能量转变为无线电波</a:t>
            </a:r>
            <a:r>
              <a:rPr lang="en-US" altLang="zh-CN" sz="2400" dirty="0">
                <a:latin typeface="宋体" panose="02010600030101010101" pitchFamily="2" charset="-122"/>
              </a:rPr>
              <a:t>, </a:t>
            </a:r>
            <a:r>
              <a:rPr lang="zh-CN" altLang="en-US" sz="2400" dirty="0">
                <a:latin typeface="宋体" panose="02010600030101010101" pitchFamily="2" charset="-122"/>
              </a:rPr>
              <a:t>或者将无线电波转换为导波能量的一种装置。 </a:t>
            </a:r>
          </a:p>
        </p:txBody>
      </p:sp>
      <p:sp>
        <p:nvSpPr>
          <p:cNvPr id="1028" name="Text Box 3"/>
          <p:cNvSpPr txBox="1">
            <a:spLocks noChangeArrowheads="1"/>
          </p:cNvSpPr>
          <p:nvPr/>
        </p:nvSpPr>
        <p:spPr bwMode="auto">
          <a:xfrm>
            <a:off x="3657600" y="247790"/>
            <a:ext cx="15113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dirty="0">
                <a:solidFill>
                  <a:srgbClr val="4A0571"/>
                </a:solidFill>
                <a:latin typeface="微软雅黑" panose="020B0503020204020204" pitchFamily="34" charset="-122"/>
                <a:ea typeface="微软雅黑" panose="020B0503020204020204" pitchFamily="34" charset="-122"/>
              </a:rPr>
              <a:t>概论</a:t>
            </a:r>
          </a:p>
        </p:txBody>
      </p:sp>
      <p:graphicFrame>
        <p:nvGraphicFramePr>
          <p:cNvPr id="1026" name="Object 4"/>
          <p:cNvGraphicFramePr>
            <a:graphicFrameLocks noChangeAspect="1"/>
          </p:cNvGraphicFramePr>
          <p:nvPr/>
        </p:nvGraphicFramePr>
        <p:xfrm>
          <a:off x="1692275" y="3644900"/>
          <a:ext cx="6408738" cy="3886200"/>
        </p:xfrm>
        <a:graphic>
          <a:graphicData uri="http://schemas.openxmlformats.org/presentationml/2006/ole">
            <mc:AlternateContent xmlns:mc="http://schemas.openxmlformats.org/markup-compatibility/2006">
              <mc:Choice xmlns:v="urn:schemas-microsoft-com:vml" Requires="v">
                <p:oleObj spid="_x0000_s128079" name="Visio" r:id="rId3" imgW="9609031" imgH="5824960" progId="Visio.Drawing.11">
                  <p:embed/>
                </p:oleObj>
              </mc:Choice>
              <mc:Fallback>
                <p:oleObj name="Visio" r:id="rId3" imgW="9609031" imgH="5824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644900"/>
                        <a:ext cx="6408738"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椭圆 4"/>
          <p:cNvSpPr>
            <a:spLocks noChangeArrowheads="1"/>
          </p:cNvSpPr>
          <p:nvPr/>
        </p:nvSpPr>
        <p:spPr bwMode="auto">
          <a:xfrm>
            <a:off x="1547813" y="4292600"/>
            <a:ext cx="503237" cy="936625"/>
          </a:xfrm>
          <a:prstGeom prst="ellipse">
            <a:avLst/>
          </a:prstGeom>
          <a:noFill/>
          <a:ln w="254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a:p>
        </p:txBody>
      </p:sp>
    </p:spTree>
    <p:extLst>
      <p:ext uri="{BB962C8B-B14F-4D97-AF65-F5344CB8AC3E}">
        <p14:creationId xmlns:p14="http://schemas.microsoft.com/office/powerpoint/2010/main" val="1196652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859338" y="2924175"/>
            <a:ext cx="4083050" cy="3203575"/>
          </a:xfrm>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052513"/>
            <a:ext cx="4357688"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080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idx="4294967295"/>
          </p:nvPr>
        </p:nvSpPr>
        <p:spPr/>
        <p:txBody>
          <a:bodyPr lIns="0" rIns="0" bIns="0"/>
          <a:lstStyle/>
          <a:p>
            <a:pPr indent="406400">
              <a:spcBef>
                <a:spcPct val="50000"/>
              </a:spcBef>
              <a:defRPr/>
            </a:pPr>
            <a:r>
              <a:rPr kumimoji="1" lang="zh-CN" altLang="en-US" sz="4000" b="1" kern="1200" dirty="0">
                <a:solidFill>
                  <a:srgbClr val="66079B"/>
                </a:solidFill>
                <a:latin typeface="微软雅黑" panose="020B0503020204020204" pitchFamily="34" charset="-122"/>
                <a:ea typeface="微软雅黑" panose="020B0503020204020204" pitchFamily="34" charset="-122"/>
                <a:cs typeface="+mn-cs"/>
              </a:rPr>
              <a:t>螺旋天线</a:t>
            </a:r>
          </a:p>
        </p:txBody>
      </p:sp>
      <p:sp>
        <p:nvSpPr>
          <p:cNvPr id="23555" name="内容占位符 4"/>
          <p:cNvSpPr>
            <a:spLocks noGrp="1"/>
          </p:cNvSpPr>
          <p:nvPr>
            <p:ph idx="4294967295"/>
          </p:nvPr>
        </p:nvSpPr>
        <p:spPr/>
        <p:txBody>
          <a:bodyPr/>
          <a:lstStyle/>
          <a:p>
            <a:pPr marL="273050" indent="-273050"/>
            <a:r>
              <a:rPr lang="zh-CN" altLang="en-US" b="1" smtClean="0"/>
              <a:t>原理简介</a:t>
            </a: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2500313"/>
            <a:ext cx="4156075"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919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241925" y="357188"/>
            <a:ext cx="3902075" cy="2720975"/>
          </a:xfrm>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286000"/>
            <a:ext cx="7962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内容占位符 2"/>
          <p:cNvSpPr txBox="1">
            <a:spLocks/>
          </p:cNvSpPr>
          <p:nvPr/>
        </p:nvSpPr>
        <p:spPr bwMode="auto">
          <a:xfrm>
            <a:off x="914400" y="40481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20000"/>
              </a:spcBef>
              <a:buClr>
                <a:srgbClr val="0BD0D9"/>
              </a:buClr>
              <a:buSzPct val="95000"/>
              <a:buFont typeface="Wingdings 2" panose="05020102010507070707" pitchFamily="18" charset="2"/>
              <a:buChar char=""/>
            </a:pPr>
            <a:r>
              <a:rPr kumimoji="0" lang="zh-CN" altLang="en-US" sz="3600">
                <a:latin typeface="Constantia" panose="02030602050306030303" pitchFamily="18" charset="0"/>
                <a:ea typeface="黑体" panose="02010609060101010101" pitchFamily="49" charset="-122"/>
              </a:rPr>
              <a:t>增益</a:t>
            </a:r>
          </a:p>
        </p:txBody>
      </p:sp>
    </p:spTree>
    <p:extLst>
      <p:ext uri="{BB962C8B-B14F-4D97-AF65-F5344CB8AC3E}">
        <p14:creationId xmlns:p14="http://schemas.microsoft.com/office/powerpoint/2010/main" val="216364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4294967295"/>
          </p:nvPr>
        </p:nvSpPr>
        <p:spPr/>
        <p:txBody>
          <a:bodyPr/>
          <a:lstStyle/>
          <a:p>
            <a:pPr marL="273050" indent="-273050"/>
            <a:endParaRPr lang="zh-CN" altLang="en-US" smtClean="0"/>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71625"/>
            <a:ext cx="805815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内容占位符 2"/>
          <p:cNvSpPr txBox="1">
            <a:spLocks/>
          </p:cNvSpPr>
          <p:nvPr/>
        </p:nvSpPr>
        <p:spPr bwMode="auto">
          <a:xfrm>
            <a:off x="914400" y="40481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20000"/>
              </a:spcBef>
              <a:buClr>
                <a:srgbClr val="0BD0D9"/>
              </a:buClr>
              <a:buSzPct val="95000"/>
              <a:buFont typeface="Wingdings 2" panose="05020102010507070707" pitchFamily="18" charset="2"/>
              <a:buChar char=""/>
            </a:pPr>
            <a:r>
              <a:rPr kumimoji="0" lang="zh-CN" altLang="en-US" sz="3600">
                <a:latin typeface="Constantia" panose="02030602050306030303" pitchFamily="18" charset="0"/>
                <a:ea typeface="黑体" panose="02010609060101010101" pitchFamily="49" charset="-122"/>
              </a:rPr>
              <a:t>反射</a:t>
            </a:r>
          </a:p>
        </p:txBody>
      </p:sp>
    </p:spTree>
    <p:extLst>
      <p:ext uri="{BB962C8B-B14F-4D97-AF65-F5344CB8AC3E}">
        <p14:creationId xmlns:p14="http://schemas.microsoft.com/office/powerpoint/2010/main" val="3375443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a:xfrm>
            <a:off x="609600" y="152400"/>
            <a:ext cx="7793037" cy="1143000"/>
          </a:xfrm>
        </p:spPr>
        <p:txBody>
          <a:bodyPr lIns="0" rIns="0" bIns="0"/>
          <a:lstStyle/>
          <a:p>
            <a:pPr marL="273050">
              <a:spcBef>
                <a:spcPct val="50000"/>
              </a:spcBef>
              <a:defRPr/>
            </a:pPr>
            <a:r>
              <a:rPr kumimoji="1" lang="zh-CN" altLang="en-US" sz="4000" b="1" kern="1200" dirty="0">
                <a:solidFill>
                  <a:srgbClr val="4A0571"/>
                </a:solidFill>
                <a:latin typeface="微软雅黑" panose="020B0503020204020204" pitchFamily="34" charset="-122"/>
                <a:ea typeface="微软雅黑" panose="020B0503020204020204" pitchFamily="34" charset="-122"/>
                <a:cs typeface="+mn-cs"/>
              </a:rPr>
              <a:t>全波仿真软件简介并举例</a:t>
            </a:r>
          </a:p>
        </p:txBody>
      </p:sp>
      <p:sp>
        <p:nvSpPr>
          <p:cNvPr id="28675" name="内容占位符 2"/>
          <p:cNvSpPr>
            <a:spLocks noGrp="1"/>
          </p:cNvSpPr>
          <p:nvPr>
            <p:ph idx="4294967295"/>
          </p:nvPr>
        </p:nvSpPr>
        <p:spPr>
          <a:xfrm>
            <a:off x="1066800" y="1371600"/>
            <a:ext cx="7696200" cy="5257800"/>
          </a:xfrm>
        </p:spPr>
        <p:txBody>
          <a:bodyPr/>
          <a:lstStyle/>
          <a:p>
            <a:pPr marL="273050" indent="-273050"/>
            <a:r>
              <a:rPr lang="zh-CN" altLang="en-US" b="1" dirty="0" smtClean="0"/>
              <a:t>以贴片天线为例说明</a:t>
            </a:r>
            <a:r>
              <a:rPr lang="en-US" altLang="zh-CN" b="1" dirty="0" smtClean="0"/>
              <a:t>CST</a:t>
            </a:r>
            <a:r>
              <a:rPr lang="zh-CN" altLang="en-US" b="1" dirty="0" smtClean="0"/>
              <a:t>的使用</a:t>
            </a:r>
            <a:endParaRPr lang="en-US" altLang="zh-CN" b="1" dirty="0" smtClean="0"/>
          </a:p>
          <a:p>
            <a:pPr marL="639763" lvl="1" indent="-246063">
              <a:lnSpc>
                <a:spcPct val="200000"/>
              </a:lnSpc>
            </a:pPr>
            <a:r>
              <a:rPr lang="zh-CN" altLang="en-US" b="1" dirty="0" smtClean="0"/>
              <a:t>模型计算</a:t>
            </a:r>
            <a:endParaRPr lang="en-US" altLang="zh-CN" b="1" dirty="0" smtClean="0"/>
          </a:p>
          <a:p>
            <a:pPr marL="639763" lvl="1" indent="-246063">
              <a:lnSpc>
                <a:spcPct val="150000"/>
              </a:lnSpc>
            </a:pPr>
            <a:r>
              <a:rPr lang="zh-CN" altLang="en-US" b="1" dirty="0" smtClean="0"/>
              <a:t>建模</a:t>
            </a:r>
            <a:endParaRPr lang="en-US" altLang="zh-CN" b="1" dirty="0" smtClean="0"/>
          </a:p>
          <a:p>
            <a:pPr marL="639763" lvl="1" indent="-246063">
              <a:lnSpc>
                <a:spcPct val="150000"/>
              </a:lnSpc>
            </a:pPr>
            <a:r>
              <a:rPr lang="zh-CN" altLang="en-US" b="1" dirty="0" smtClean="0"/>
              <a:t>仿真设置</a:t>
            </a:r>
            <a:endParaRPr lang="en-US" altLang="zh-CN" b="1" dirty="0" smtClean="0"/>
          </a:p>
          <a:p>
            <a:pPr marL="639763" lvl="1" indent="-246063">
              <a:lnSpc>
                <a:spcPct val="150000"/>
              </a:lnSpc>
            </a:pPr>
            <a:r>
              <a:rPr lang="zh-CN" altLang="en-US" b="1" dirty="0" smtClean="0"/>
              <a:t>结果显示</a:t>
            </a:r>
            <a:endParaRPr lang="en-US" altLang="zh-CN" b="1" dirty="0" smtClean="0"/>
          </a:p>
          <a:p>
            <a:pPr marL="639763" lvl="1" indent="-246063">
              <a:lnSpc>
                <a:spcPct val="150000"/>
              </a:lnSpc>
            </a:pPr>
            <a:r>
              <a:rPr lang="zh-CN" altLang="en-US" b="1" dirty="0" smtClean="0"/>
              <a:t>对设计的反馈</a:t>
            </a:r>
            <a:endParaRPr lang="en-US" altLang="zh-CN" b="1" dirty="0" smtClean="0"/>
          </a:p>
          <a:p>
            <a:pPr marL="639763" lvl="1" indent="-246063">
              <a:lnSpc>
                <a:spcPct val="150000"/>
              </a:lnSpc>
            </a:pPr>
            <a:r>
              <a:rPr lang="zh-CN" altLang="en-US" b="1" dirty="0" smtClean="0"/>
              <a:t>利用仿真软件进行研究</a:t>
            </a:r>
          </a:p>
        </p:txBody>
      </p:sp>
    </p:spTree>
    <p:extLst>
      <p:ext uri="{BB962C8B-B14F-4D97-AF65-F5344CB8AC3E}">
        <p14:creationId xmlns:p14="http://schemas.microsoft.com/office/powerpoint/2010/main" val="3287232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tenna Fundamentals 1 Propag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 y="685800"/>
            <a:ext cx="7213600" cy="5369214"/>
          </a:xfrm>
          <a:prstGeom prst="rect">
            <a:avLst/>
          </a:prstGeom>
        </p:spPr>
      </p:pic>
    </p:spTree>
    <p:extLst>
      <p:ext uri="{BB962C8B-B14F-4D97-AF65-F5344CB8AC3E}">
        <p14:creationId xmlns:p14="http://schemas.microsoft.com/office/powerpoint/2010/main" val="13534334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755650" y="-26988"/>
            <a:ext cx="7793038" cy="1143001"/>
          </a:xfrm>
        </p:spPr>
        <p:txBody>
          <a:bodyPr/>
          <a:lstStyle/>
          <a:p>
            <a:pPr marL="273050">
              <a:spcBef>
                <a:spcPct val="50000"/>
              </a:spcBef>
              <a:defRPr/>
            </a:pPr>
            <a:r>
              <a:rPr kumimoji="1" lang="zh-CN" altLang="en-US" sz="4000" b="1" kern="1200" dirty="0">
                <a:solidFill>
                  <a:srgbClr val="4A0571"/>
                </a:solidFill>
                <a:latin typeface="微软雅黑" panose="020B0503020204020204" pitchFamily="34" charset="-122"/>
                <a:ea typeface="微软雅黑" panose="020B0503020204020204" pitchFamily="34" charset="-122"/>
                <a:cs typeface="+mn-cs"/>
              </a:rPr>
              <a:t>相控阵天线系统简介</a:t>
            </a:r>
          </a:p>
        </p:txBody>
      </p:sp>
      <p:sp>
        <p:nvSpPr>
          <p:cNvPr id="7173" name="Rectangle 5"/>
          <p:cNvSpPr>
            <a:spLocks noChangeArrowheads="1"/>
          </p:cNvSpPr>
          <p:nvPr/>
        </p:nvSpPr>
        <p:spPr bwMode="auto">
          <a:xfrm>
            <a:off x="0" y="2438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70" name="Object 2"/>
          <p:cNvGraphicFramePr>
            <a:graphicFrameLocks noChangeAspect="1"/>
          </p:cNvGraphicFramePr>
          <p:nvPr/>
        </p:nvGraphicFramePr>
        <p:xfrm>
          <a:off x="0" y="3141663"/>
          <a:ext cx="3816350" cy="2457450"/>
        </p:xfrm>
        <a:graphic>
          <a:graphicData uri="http://schemas.openxmlformats.org/presentationml/2006/ole">
            <mc:AlternateContent xmlns:mc="http://schemas.openxmlformats.org/markup-compatibility/2006">
              <mc:Choice xmlns:v="urn:schemas-microsoft-com:vml" Requires="v">
                <p:oleObj spid="_x0000_s134304" name="Visio" r:id="rId3" imgW="6293212" imgH="4061258" progId="Visio.Drawing.11">
                  <p:embed/>
                </p:oleObj>
              </mc:Choice>
              <mc:Fallback>
                <p:oleObj name="Visio" r:id="rId3" imgW="6293212" imgH="40612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41663"/>
                        <a:ext cx="3816350" cy="245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Rectangle 6"/>
          <p:cNvSpPr>
            <a:spLocks noChangeArrowheads="1"/>
          </p:cNvSpPr>
          <p:nvPr/>
        </p:nvSpPr>
        <p:spPr bwMode="auto">
          <a:xfrm>
            <a:off x="468313" y="1190625"/>
            <a:ext cx="82804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000"/>
              </a:lnSpc>
              <a:spcBef>
                <a:spcPct val="0"/>
              </a:spcBef>
            </a:pPr>
            <a:r>
              <a:rPr lang="zh-CN" altLang="en-US" sz="2000" dirty="0">
                <a:latin typeface="Arial" panose="020B0604020202020204" pitchFamily="34" charset="0"/>
              </a:rPr>
              <a:t>      相控阵天线由多个在平面或任意曲面上按一定规律排列的天线单元和信号功率分配</a:t>
            </a:r>
            <a:r>
              <a:rPr lang="en-US" altLang="zh-CN" sz="2000" dirty="0">
                <a:latin typeface="Arial" panose="020B0604020202020204" pitchFamily="34" charset="0"/>
              </a:rPr>
              <a:t>/</a:t>
            </a:r>
            <a:r>
              <a:rPr lang="zh-CN" altLang="en-US" sz="2000" dirty="0">
                <a:latin typeface="Arial" panose="020B0604020202020204" pitchFamily="34" charset="0"/>
              </a:rPr>
              <a:t>相加网络所组成。每个天线单元都设置一个移相器，用以改变天线单元之间信号的相位关系。天线单元之间信号幅度的变化则通过功率分配</a:t>
            </a:r>
            <a:r>
              <a:rPr lang="en-US" altLang="zh-CN" sz="2000" dirty="0">
                <a:latin typeface="Arial" panose="020B0604020202020204" pitchFamily="34" charset="0"/>
              </a:rPr>
              <a:t>/</a:t>
            </a:r>
            <a:r>
              <a:rPr lang="zh-CN" altLang="en-US" sz="2000" dirty="0">
                <a:latin typeface="Arial" panose="020B0604020202020204" pitchFamily="34" charset="0"/>
              </a:rPr>
              <a:t>相加网络和衰减器来实现。</a:t>
            </a:r>
            <a:r>
              <a:rPr lang="en-US" altLang="zh-CN" sz="2000" dirty="0">
                <a:latin typeface="Arial" panose="020B0604020202020204" pitchFamily="34" charset="0"/>
              </a:rPr>
              <a:t> </a:t>
            </a:r>
          </a:p>
        </p:txBody>
      </p:sp>
      <p:sp>
        <p:nvSpPr>
          <p:cNvPr id="7175" name="Rectangle 8"/>
          <p:cNvSpPr>
            <a:spLocks noChangeArrowheads="1"/>
          </p:cNvSpPr>
          <p:nvPr/>
        </p:nvSpPr>
        <p:spPr bwMode="auto">
          <a:xfrm>
            <a:off x="0" y="222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71" name="Object 3"/>
          <p:cNvGraphicFramePr>
            <a:graphicFrameLocks noChangeAspect="1"/>
          </p:cNvGraphicFramePr>
          <p:nvPr/>
        </p:nvGraphicFramePr>
        <p:xfrm>
          <a:off x="4427538" y="2708275"/>
          <a:ext cx="4349750" cy="3216275"/>
        </p:xfrm>
        <a:graphic>
          <a:graphicData uri="http://schemas.openxmlformats.org/presentationml/2006/ole">
            <mc:AlternateContent xmlns:mc="http://schemas.openxmlformats.org/markup-compatibility/2006">
              <mc:Choice xmlns:v="urn:schemas-microsoft-com:vml" Requires="v">
                <p:oleObj spid="_x0000_s134305" name="Visio" r:id="rId5" imgW="7085141" imgH="5929410" progId="Visio.Drawing.11">
                  <p:embed/>
                </p:oleObj>
              </mc:Choice>
              <mc:Fallback>
                <p:oleObj name="Visio" r:id="rId5" imgW="7085141" imgH="59294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b="12143"/>
                      <a:stretch>
                        <a:fillRect/>
                      </a:stretch>
                    </p:blipFill>
                    <p:spPr bwMode="auto">
                      <a:xfrm>
                        <a:off x="4427538" y="2708275"/>
                        <a:ext cx="4349750" cy="321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Rectangle 9"/>
          <p:cNvSpPr>
            <a:spLocks noChangeArrowheads="1"/>
          </p:cNvSpPr>
          <p:nvPr/>
        </p:nvSpPr>
        <p:spPr bwMode="auto">
          <a:xfrm>
            <a:off x="906463" y="5788025"/>
            <a:ext cx="2312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000" dirty="0">
                <a:solidFill>
                  <a:srgbClr val="0000FF"/>
                </a:solidFill>
              </a:rPr>
              <a:t>相控阵天线原理图 </a:t>
            </a:r>
          </a:p>
        </p:txBody>
      </p:sp>
      <p:sp>
        <p:nvSpPr>
          <p:cNvPr id="7177" name="Rectangle 10"/>
          <p:cNvSpPr>
            <a:spLocks noChangeArrowheads="1"/>
          </p:cNvSpPr>
          <p:nvPr/>
        </p:nvSpPr>
        <p:spPr bwMode="auto">
          <a:xfrm>
            <a:off x="4049713" y="5932488"/>
            <a:ext cx="4637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000" dirty="0">
                <a:solidFill>
                  <a:srgbClr val="0000FF"/>
                </a:solidFill>
              </a:rPr>
              <a:t>相控阵天线相位扫描系统基本工作原理 </a:t>
            </a:r>
          </a:p>
        </p:txBody>
      </p:sp>
    </p:spTree>
    <p:extLst>
      <p:ext uri="{BB962C8B-B14F-4D97-AF65-F5344CB8AC3E}">
        <p14:creationId xmlns:p14="http://schemas.microsoft.com/office/powerpoint/2010/main" val="1026024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手机QQ视频_201710290921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112" r="9167"/>
          <a:stretch/>
        </p:blipFill>
        <p:spPr>
          <a:xfrm>
            <a:off x="762000" y="381000"/>
            <a:ext cx="7620000" cy="6128133"/>
          </a:xfrm>
          <a:prstGeom prst="rect">
            <a:avLst/>
          </a:prstGeom>
        </p:spPr>
      </p:pic>
    </p:spTree>
    <p:extLst>
      <p:ext uri="{BB962C8B-B14F-4D97-AF65-F5344CB8AC3E}">
        <p14:creationId xmlns:p14="http://schemas.microsoft.com/office/powerpoint/2010/main" val="4264261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854075" y="108683"/>
            <a:ext cx="7793037" cy="1143000"/>
          </a:xfrm>
        </p:spPr>
        <p:txBody>
          <a:bodyPr/>
          <a:lstStyle/>
          <a:p>
            <a:pPr marL="273050">
              <a:spcBef>
                <a:spcPct val="50000"/>
              </a:spcBef>
              <a:defRPr/>
            </a:pPr>
            <a:r>
              <a:rPr kumimoji="1" lang="en-US" altLang="zh-CN" sz="4000" b="1" kern="1200" dirty="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MIMO</a:t>
            </a:r>
            <a:r>
              <a:rPr kumimoji="1" lang="zh-CN" altLang="en-US" sz="4000" b="1" kern="1200" dirty="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天线简介</a:t>
            </a:r>
          </a:p>
        </p:txBody>
      </p:sp>
      <p:sp>
        <p:nvSpPr>
          <p:cNvPr id="29699" name="TextBox 4"/>
          <p:cNvSpPr txBox="1">
            <a:spLocks noChangeArrowheads="1"/>
          </p:cNvSpPr>
          <p:nvPr/>
        </p:nvSpPr>
        <p:spPr bwMode="auto">
          <a:xfrm>
            <a:off x="900113" y="1268413"/>
            <a:ext cx="7704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dirty="0">
                <a:cs typeface="Times New Roman" panose="02020603050405020304" pitchFamily="18" charset="0"/>
              </a:rPr>
              <a:t>MIMO</a:t>
            </a:r>
            <a:r>
              <a:rPr lang="zh-CN" altLang="en-US" sz="2400" dirty="0">
                <a:cs typeface="Times New Roman" panose="02020603050405020304" pitchFamily="18" charset="0"/>
              </a:rPr>
              <a:t>系统利用空间分级，可以明显提高传输速率。</a:t>
            </a:r>
          </a:p>
        </p:txBody>
      </p:sp>
      <p:sp>
        <p:nvSpPr>
          <p:cNvPr id="29700" name="TextBox 5"/>
          <p:cNvSpPr txBox="1">
            <a:spLocks noChangeArrowheads="1"/>
          </p:cNvSpPr>
          <p:nvPr/>
        </p:nvSpPr>
        <p:spPr bwMode="auto">
          <a:xfrm>
            <a:off x="900113" y="1844675"/>
            <a:ext cx="540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cs typeface="Times New Roman" panose="02020603050405020304" pitchFamily="18" charset="0"/>
              </a:rPr>
              <a:t>传统的天线系统（</a:t>
            </a:r>
            <a:r>
              <a:rPr lang="en-US" altLang="zh-CN" sz="2400">
                <a:cs typeface="Times New Roman" panose="02020603050405020304" pitchFamily="18" charset="0"/>
              </a:rPr>
              <a:t>SISO</a:t>
            </a:r>
            <a:r>
              <a:rPr lang="zh-CN" altLang="en-US" sz="2400">
                <a:cs typeface="Times New Roman" panose="02020603050405020304" pitchFamily="18" charset="0"/>
              </a:rPr>
              <a:t>）</a:t>
            </a:r>
          </a:p>
        </p:txBody>
      </p:sp>
      <p:grpSp>
        <p:nvGrpSpPr>
          <p:cNvPr id="29701" name="组合 28"/>
          <p:cNvGrpSpPr>
            <a:grpSpLocks/>
          </p:cNvGrpSpPr>
          <p:nvPr/>
        </p:nvGrpSpPr>
        <p:grpSpPr bwMode="auto">
          <a:xfrm>
            <a:off x="1476375" y="2700338"/>
            <a:ext cx="1655763" cy="1728787"/>
            <a:chOff x="1475656" y="3429000"/>
            <a:chExt cx="1656184" cy="1728192"/>
          </a:xfrm>
        </p:grpSpPr>
        <p:sp>
          <p:nvSpPr>
            <p:cNvPr id="29710" name="矩形 6"/>
            <p:cNvSpPr>
              <a:spLocks noChangeArrowheads="1"/>
            </p:cNvSpPr>
            <p:nvPr/>
          </p:nvSpPr>
          <p:spPr bwMode="auto">
            <a:xfrm>
              <a:off x="1475656" y="3717032"/>
              <a:ext cx="1080120" cy="144016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a:p>
          </p:txBody>
        </p:sp>
        <p:cxnSp>
          <p:nvCxnSpPr>
            <p:cNvPr id="29711" name="直接连接符 9"/>
            <p:cNvCxnSpPr>
              <a:cxnSpLocks noChangeShapeType="1"/>
              <a:stCxn id="29710" idx="3"/>
            </p:cNvCxnSpPr>
            <p:nvPr/>
          </p:nvCxnSpPr>
          <p:spPr bwMode="auto">
            <a:xfrm>
              <a:off x="2555776" y="4437112"/>
              <a:ext cx="5040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12" name="直接连接符 11"/>
            <p:cNvCxnSpPr>
              <a:cxnSpLocks noChangeShapeType="1"/>
            </p:cNvCxnSpPr>
            <p:nvPr/>
          </p:nvCxnSpPr>
          <p:spPr bwMode="auto">
            <a:xfrm flipV="1">
              <a:off x="3059832" y="3429000"/>
              <a:ext cx="0" cy="1008112"/>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13" name="直接连接符 13"/>
            <p:cNvCxnSpPr>
              <a:cxnSpLocks noChangeShapeType="1"/>
            </p:cNvCxnSpPr>
            <p:nvPr/>
          </p:nvCxnSpPr>
          <p:spPr bwMode="auto">
            <a:xfrm flipV="1">
              <a:off x="3059832" y="3429000"/>
              <a:ext cx="72008" cy="21602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14" name="直接连接符 15"/>
            <p:cNvCxnSpPr>
              <a:cxnSpLocks noChangeShapeType="1"/>
            </p:cNvCxnSpPr>
            <p:nvPr/>
          </p:nvCxnSpPr>
          <p:spPr bwMode="auto">
            <a:xfrm flipH="1" flipV="1">
              <a:off x="2987824" y="3429000"/>
              <a:ext cx="72008" cy="21602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grpSp>
        <p:nvGrpSpPr>
          <p:cNvPr id="29702" name="组合 27"/>
          <p:cNvGrpSpPr>
            <a:grpSpLocks/>
          </p:cNvGrpSpPr>
          <p:nvPr/>
        </p:nvGrpSpPr>
        <p:grpSpPr bwMode="auto">
          <a:xfrm>
            <a:off x="5651500" y="2700338"/>
            <a:ext cx="1728788" cy="1728787"/>
            <a:chOff x="5652120" y="3429000"/>
            <a:chExt cx="1728192" cy="1728192"/>
          </a:xfrm>
        </p:grpSpPr>
        <p:sp>
          <p:nvSpPr>
            <p:cNvPr id="29705" name="矩形 19"/>
            <p:cNvSpPr>
              <a:spLocks noChangeArrowheads="1"/>
            </p:cNvSpPr>
            <p:nvPr/>
          </p:nvSpPr>
          <p:spPr bwMode="auto">
            <a:xfrm>
              <a:off x="6300192" y="3717032"/>
              <a:ext cx="1080120" cy="144016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a:p>
          </p:txBody>
        </p:sp>
        <p:cxnSp>
          <p:nvCxnSpPr>
            <p:cNvPr id="29706" name="直接连接符 21"/>
            <p:cNvCxnSpPr>
              <a:cxnSpLocks noChangeShapeType="1"/>
            </p:cNvCxnSpPr>
            <p:nvPr/>
          </p:nvCxnSpPr>
          <p:spPr bwMode="auto">
            <a:xfrm flipV="1">
              <a:off x="5724128" y="3429000"/>
              <a:ext cx="0" cy="1008112"/>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07" name="直接连接符 22"/>
            <p:cNvCxnSpPr>
              <a:cxnSpLocks noChangeShapeType="1"/>
            </p:cNvCxnSpPr>
            <p:nvPr/>
          </p:nvCxnSpPr>
          <p:spPr bwMode="auto">
            <a:xfrm flipV="1">
              <a:off x="5724128" y="3429000"/>
              <a:ext cx="72008" cy="21602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08" name="直接连接符 23"/>
            <p:cNvCxnSpPr>
              <a:cxnSpLocks noChangeShapeType="1"/>
            </p:cNvCxnSpPr>
            <p:nvPr/>
          </p:nvCxnSpPr>
          <p:spPr bwMode="auto">
            <a:xfrm flipH="1" flipV="1">
              <a:off x="5652120" y="3429000"/>
              <a:ext cx="72008" cy="21602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9709" name="直接连接符 26"/>
            <p:cNvCxnSpPr>
              <a:cxnSpLocks noChangeShapeType="1"/>
              <a:endCxn id="29705" idx="1"/>
            </p:cNvCxnSpPr>
            <p:nvPr/>
          </p:nvCxnSpPr>
          <p:spPr bwMode="auto">
            <a:xfrm>
              <a:off x="5724128" y="4437112"/>
              <a:ext cx="576064"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cxnSp>
        <p:nvCxnSpPr>
          <p:cNvPr id="29703" name="直接箭头连接符 17"/>
          <p:cNvCxnSpPr>
            <a:cxnSpLocks noChangeShapeType="1"/>
          </p:cNvCxnSpPr>
          <p:nvPr/>
        </p:nvCxnSpPr>
        <p:spPr bwMode="auto">
          <a:xfrm>
            <a:off x="3286125" y="2928938"/>
            <a:ext cx="2143125" cy="1587"/>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TextBox 21"/>
          <p:cNvSpPr txBox="1">
            <a:spLocks noChangeArrowheads="1"/>
          </p:cNvSpPr>
          <p:nvPr/>
        </p:nvSpPr>
        <p:spPr bwMode="auto">
          <a:xfrm>
            <a:off x="642938" y="4714875"/>
            <a:ext cx="82153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a:t>根据香农定理，无线信道容量</a:t>
            </a:r>
            <a:r>
              <a:rPr lang="en-US" altLang="zh-CN"/>
              <a:t>C</a:t>
            </a:r>
            <a:r>
              <a:rPr lang="zh-CN" altLang="en-US"/>
              <a:t>由信号带宽和信噪比决定；</a:t>
            </a:r>
            <a:endParaRPr lang="en-US" altLang="zh-CN"/>
          </a:p>
          <a:p>
            <a:pPr eaLnBrk="1" hangingPunct="1"/>
            <a:r>
              <a:rPr lang="en-US" altLang="zh-CN"/>
              <a:t>C=Blog</a:t>
            </a:r>
            <a:r>
              <a:rPr lang="en-US" altLang="zh-CN" baseline="-25000"/>
              <a:t>2</a:t>
            </a:r>
            <a:r>
              <a:rPr lang="en-US" altLang="zh-CN"/>
              <a:t>(1+S/N)</a:t>
            </a:r>
            <a:endParaRPr lang="zh-CN" altLang="en-US"/>
          </a:p>
        </p:txBody>
      </p:sp>
    </p:spTree>
    <p:extLst>
      <p:ext uri="{BB962C8B-B14F-4D97-AF65-F5344CB8AC3E}">
        <p14:creationId xmlns:p14="http://schemas.microsoft.com/office/powerpoint/2010/main" val="3220034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2">
            <a:extLst>
              <a:ext uri="{28A0092B-C50C-407E-A947-70E740481C1C}">
                <a14:useLocalDpi xmlns:a14="http://schemas.microsoft.com/office/drawing/2010/main" val="0"/>
              </a:ext>
            </a:extLst>
          </a:blip>
          <a:srcRect l="32596" t="34972" r="29649" b="23540"/>
          <a:stretch>
            <a:fillRect/>
          </a:stretch>
        </p:blipFill>
        <p:spPr bwMode="auto">
          <a:xfrm>
            <a:off x="2071688" y="2786063"/>
            <a:ext cx="5538787"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3"/>
          <p:cNvSpPr txBox="1">
            <a:spLocks noChangeArrowheads="1"/>
          </p:cNvSpPr>
          <p:nvPr/>
        </p:nvSpPr>
        <p:spPr bwMode="auto">
          <a:xfrm>
            <a:off x="500063" y="762000"/>
            <a:ext cx="864393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dirty="0">
                <a:cs typeface="Times New Roman" panose="02020603050405020304" pitchFamily="18" charset="0"/>
              </a:rPr>
              <a:t>        典型的</a:t>
            </a:r>
            <a:r>
              <a:rPr lang="en-US" altLang="zh-CN" sz="2400" dirty="0">
                <a:cs typeface="Times New Roman" panose="02020603050405020304" pitchFamily="18" charset="0"/>
              </a:rPr>
              <a:t>MIMO</a:t>
            </a:r>
            <a:r>
              <a:rPr lang="zh-CN" altLang="en-US" sz="2400" dirty="0">
                <a:cs typeface="Times New Roman" panose="02020603050405020304" pitchFamily="18" charset="0"/>
              </a:rPr>
              <a:t>系统如图所示，包括</a:t>
            </a:r>
            <a:r>
              <a:rPr lang="en-US" altLang="zh-CN" sz="2400" dirty="0">
                <a:cs typeface="Times New Roman" panose="02020603050405020304" pitchFamily="18" charset="0"/>
              </a:rPr>
              <a:t>m</a:t>
            </a:r>
            <a:r>
              <a:rPr lang="zh-CN" altLang="en-US" sz="2400" dirty="0">
                <a:cs typeface="Times New Roman" panose="02020603050405020304" pitchFamily="18" charset="0"/>
              </a:rPr>
              <a:t>个发射天线和</a:t>
            </a:r>
            <a:r>
              <a:rPr lang="en-US" altLang="zh-CN" sz="2400" dirty="0">
                <a:cs typeface="Times New Roman" panose="02020603050405020304" pitchFamily="18" charset="0"/>
              </a:rPr>
              <a:t>n</a:t>
            </a:r>
            <a:r>
              <a:rPr lang="zh-CN" altLang="en-US" sz="2400" dirty="0">
                <a:cs typeface="Times New Roman" panose="02020603050405020304" pitchFamily="18" charset="0"/>
              </a:rPr>
              <a:t>个接收天线。根据无线信道的特性，每个接收天线都会接收到不同发射天线的内容，因此不同收发天线间的信道冲击响应均有不同的表现形式</a:t>
            </a:r>
            <a:r>
              <a:rPr lang="zh-CN" altLang="en-US" dirty="0"/>
              <a:t>。</a:t>
            </a:r>
          </a:p>
        </p:txBody>
      </p:sp>
    </p:spTree>
    <p:extLst>
      <p:ext uri="{BB962C8B-B14F-4D97-AF65-F5344CB8AC3E}">
        <p14:creationId xmlns:p14="http://schemas.microsoft.com/office/powerpoint/2010/main" val="3911168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188" y="1125538"/>
            <a:ext cx="8532812" cy="3970318"/>
          </a:xfrm>
          <a:prstGeom prst="rect">
            <a:avLst/>
          </a:prstGeom>
          <a:noFill/>
        </p:spPr>
        <p:txBody>
          <a:bodyPr>
            <a:spAutoFit/>
          </a:bodyPr>
          <a:lstStyle/>
          <a:p>
            <a:pPr algn="l">
              <a:buFont typeface="Wingdings" pitchFamily="2" charset="2"/>
              <a:buChar char="Ø"/>
              <a:defRPr/>
            </a:pPr>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对于长距离通信非常重要；</a:t>
            </a:r>
            <a:endParaRPr lang="en-US" altLang="zh-CN" sz="2400" b="1" dirty="0">
              <a:latin typeface="Times New Roman" panose="02020603050405020304" pitchFamily="18" charset="0"/>
              <a:cs typeface="Times New Roman" panose="02020603050405020304" pitchFamily="18" charset="0"/>
            </a:endParaRPr>
          </a:p>
          <a:p>
            <a:pPr marL="1008000" indent="-571500" algn="l">
              <a:buFont typeface="+mj-lt"/>
              <a:buAutoNum type="romanUcPeriod"/>
              <a:defRPr/>
            </a:pPr>
            <a:r>
              <a:rPr lang="zh-CN" altLang="en-US" sz="2400" b="1" dirty="0">
                <a:latin typeface="Times New Roman" panose="02020603050405020304" pitchFamily="18" charset="0"/>
                <a:cs typeface="Times New Roman" panose="02020603050405020304" pitchFamily="18" charset="0"/>
              </a:rPr>
              <a:t>提高输出功率（增加额外的功率放大器）；</a:t>
            </a:r>
            <a:endParaRPr lang="en-US" altLang="zh-CN" sz="2400" b="1" dirty="0">
              <a:latin typeface="Times New Roman" panose="02020603050405020304" pitchFamily="18" charset="0"/>
              <a:cs typeface="Times New Roman" panose="02020603050405020304" pitchFamily="18" charset="0"/>
            </a:endParaRPr>
          </a:p>
          <a:p>
            <a:pPr marL="1008000" indent="-571500" algn="l">
              <a:buFont typeface="+mj-lt"/>
              <a:buAutoNum type="romanUcPeriod"/>
              <a:defRPr/>
            </a:pPr>
            <a:r>
              <a:rPr lang="zh-CN" altLang="en-US" sz="2400" b="1" dirty="0">
                <a:latin typeface="Times New Roman" panose="02020603050405020304" pitchFamily="18" charset="0"/>
                <a:cs typeface="Times New Roman" panose="02020603050405020304" pitchFamily="18" charset="0"/>
              </a:rPr>
              <a:t>提高接收灵敏度（增加额外的低噪声放大器）；</a:t>
            </a:r>
            <a:endParaRPr lang="en-US" altLang="zh-CN" sz="2400" b="1" dirty="0">
              <a:latin typeface="Times New Roman" panose="02020603050405020304" pitchFamily="18" charset="0"/>
              <a:cs typeface="Times New Roman" panose="02020603050405020304" pitchFamily="18" charset="0"/>
            </a:endParaRPr>
          </a:p>
          <a:p>
            <a:pPr marL="1008000" indent="-571500" algn="l">
              <a:buFont typeface="+mj-lt"/>
              <a:buAutoNum type="romanUcPeriod"/>
              <a:defRPr/>
            </a:pPr>
            <a:r>
              <a:rPr lang="zh-CN" altLang="en-US" sz="2400" b="1" dirty="0">
                <a:latin typeface="Times New Roman" panose="02020603050405020304" pitchFamily="18" charset="0"/>
                <a:cs typeface="Times New Roman" panose="02020603050405020304" pitchFamily="18" charset="0"/>
              </a:rPr>
              <a:t>用高增益的天线；</a:t>
            </a:r>
            <a:endParaRPr lang="en-US" altLang="zh-CN" sz="2400" b="1" dirty="0">
              <a:latin typeface="Times New Roman" panose="02020603050405020304" pitchFamily="18" charset="0"/>
              <a:cs typeface="Times New Roman" panose="02020603050405020304" pitchFamily="18" charset="0"/>
            </a:endParaRPr>
          </a:p>
          <a:p>
            <a:pPr algn="l">
              <a:buFont typeface="Wingdings" pitchFamily="2" charset="2"/>
              <a:buChar char="Ø"/>
              <a:defRPr/>
            </a:pPr>
            <a:r>
              <a:rPr lang="zh-CN" altLang="en-US" sz="2400" b="1" dirty="0">
                <a:latin typeface="Times New Roman" panose="02020603050405020304" pitchFamily="18" charset="0"/>
                <a:cs typeface="Times New Roman" panose="02020603050405020304" pitchFamily="18" charset="0"/>
              </a:rPr>
              <a:t>四分之一波长的天线易做也有效，但对于低频，无法做到很小（</a:t>
            </a:r>
            <a:r>
              <a:rPr lang="en-US" altLang="zh-CN" sz="2400" b="1" dirty="0">
                <a:latin typeface="Times New Roman" panose="02020603050405020304" pitchFamily="18" charset="0"/>
                <a:cs typeface="Times New Roman" panose="02020603050405020304" pitchFamily="18" charset="0"/>
              </a:rPr>
              <a:t>433MHz</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16.4cm</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868MHz:8.2cm</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p>
          <a:p>
            <a:pPr algn="l">
              <a:buFont typeface="Wingdings" pitchFamily="2" charset="2"/>
              <a:buChar char="Ø"/>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如果既需要长距离通信，有需要小尺寸，天线的研究非常重要</a:t>
            </a:r>
            <a:r>
              <a:rPr lang="zh-CN" altLang="en-US" sz="2400" b="1" dirty="0"/>
              <a:t>！</a:t>
            </a:r>
          </a:p>
        </p:txBody>
      </p:sp>
    </p:spTree>
    <p:extLst>
      <p:ext uri="{BB962C8B-B14F-4D97-AF65-F5344CB8AC3E}">
        <p14:creationId xmlns:p14="http://schemas.microsoft.com/office/powerpoint/2010/main" val="2493633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Box 3"/>
          <p:cNvSpPr txBox="1">
            <a:spLocks noChangeArrowheads="1"/>
          </p:cNvSpPr>
          <p:nvPr/>
        </p:nvSpPr>
        <p:spPr bwMode="auto">
          <a:xfrm>
            <a:off x="381000" y="705535"/>
            <a:ext cx="868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t>       </a:t>
            </a:r>
            <a:r>
              <a:rPr lang="zh-CN" altLang="en-US" sz="2400" dirty="0"/>
              <a:t>如果定义发射天线</a:t>
            </a:r>
            <a:r>
              <a:rPr lang="en-US" altLang="zh-CN" sz="2400" dirty="0"/>
              <a:t>1</a:t>
            </a:r>
            <a:r>
              <a:rPr lang="zh-CN" altLang="en-US" sz="2400" dirty="0"/>
              <a:t>与接收天线</a:t>
            </a:r>
            <a:r>
              <a:rPr lang="en-US" altLang="zh-CN" sz="2400" dirty="0"/>
              <a:t>1</a:t>
            </a:r>
            <a:r>
              <a:rPr lang="zh-CN" altLang="en-US" sz="2400" dirty="0"/>
              <a:t>之间为</a:t>
            </a:r>
            <a:r>
              <a:rPr lang="en-US" altLang="zh-CN" sz="2400" dirty="0"/>
              <a:t>h11</a:t>
            </a:r>
            <a:r>
              <a:rPr lang="zh-CN" altLang="en-US" sz="2400" dirty="0"/>
              <a:t>，发射天线</a:t>
            </a:r>
            <a:r>
              <a:rPr lang="en-US" altLang="zh-CN" sz="2400" dirty="0"/>
              <a:t>1</a:t>
            </a:r>
            <a:r>
              <a:rPr lang="zh-CN" altLang="en-US" sz="2400" dirty="0"/>
              <a:t>和接收天线</a:t>
            </a:r>
            <a:r>
              <a:rPr lang="en-US" altLang="zh-CN" sz="2400" dirty="0"/>
              <a:t>2</a:t>
            </a:r>
            <a:r>
              <a:rPr lang="zh-CN" altLang="en-US" sz="2400" dirty="0"/>
              <a:t>之间定义为</a:t>
            </a:r>
            <a:r>
              <a:rPr lang="en-US" altLang="zh-CN" sz="2400" dirty="0"/>
              <a:t>h21</a:t>
            </a:r>
            <a:r>
              <a:rPr lang="zh-CN" altLang="en-US" sz="2400" dirty="0"/>
              <a:t>，这样可以得到</a:t>
            </a:r>
            <a:r>
              <a:rPr lang="en-US" altLang="zh-CN" sz="2400" dirty="0"/>
              <a:t>n</a:t>
            </a:r>
            <a:r>
              <a:rPr lang="zh-CN" altLang="en-US" sz="2400" dirty="0"/>
              <a:t>*</a:t>
            </a:r>
            <a:r>
              <a:rPr lang="en-US" altLang="zh-CN" sz="2400" dirty="0"/>
              <a:t>m</a:t>
            </a:r>
            <a:r>
              <a:rPr lang="zh-CN" altLang="en-US" sz="2400" dirty="0"/>
              <a:t>的传输矩阵：</a:t>
            </a:r>
            <a:endParaRPr lang="zh-CN" altLang="en-US" sz="2000" dirty="0"/>
          </a:p>
        </p:txBody>
      </p:sp>
      <p:grpSp>
        <p:nvGrpSpPr>
          <p:cNvPr id="31748" name="组合 11"/>
          <p:cNvGrpSpPr>
            <a:grpSpLocks/>
          </p:cNvGrpSpPr>
          <p:nvPr/>
        </p:nvGrpSpPr>
        <p:grpSpPr bwMode="auto">
          <a:xfrm>
            <a:off x="2500313" y="2000250"/>
            <a:ext cx="4143375" cy="2278063"/>
            <a:chOff x="2928926" y="2214554"/>
            <a:chExt cx="4143404" cy="2277547"/>
          </a:xfrm>
        </p:grpSpPr>
        <p:sp>
          <p:nvSpPr>
            <p:cNvPr id="31752" name="TextBox 7"/>
            <p:cNvSpPr txBox="1">
              <a:spLocks noChangeArrowheads="1"/>
            </p:cNvSpPr>
            <p:nvPr/>
          </p:nvSpPr>
          <p:spPr bwMode="auto">
            <a:xfrm>
              <a:off x="2928926" y="3143248"/>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H=</a:t>
              </a:r>
            </a:p>
          </p:txBody>
        </p:sp>
        <p:sp>
          <p:nvSpPr>
            <p:cNvPr id="31753" name="TextBox 8"/>
            <p:cNvSpPr txBox="1">
              <a:spLocks noChangeArrowheads="1"/>
            </p:cNvSpPr>
            <p:nvPr/>
          </p:nvSpPr>
          <p:spPr bwMode="auto">
            <a:xfrm>
              <a:off x="3786182" y="2214554"/>
              <a:ext cx="328614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ts val="1200"/>
                </a:spcBef>
              </a:pPr>
              <a:r>
                <a:rPr lang="en-US" altLang="zh-CN"/>
                <a:t>h</a:t>
              </a:r>
              <a:r>
                <a:rPr lang="en-US" altLang="zh-CN" baseline="-25000"/>
                <a:t>11</a:t>
              </a:r>
              <a:r>
                <a:rPr lang="en-US" altLang="zh-CN"/>
                <a:t>   h</a:t>
              </a:r>
              <a:r>
                <a:rPr lang="en-US" altLang="zh-CN" baseline="-25000"/>
                <a:t>12</a:t>
              </a:r>
              <a:r>
                <a:rPr lang="en-US" altLang="zh-CN"/>
                <a:t>   h</a:t>
              </a:r>
              <a:r>
                <a:rPr lang="en-US" altLang="zh-CN" baseline="-25000"/>
                <a:t>13</a:t>
              </a:r>
              <a:r>
                <a:rPr lang="en-US" altLang="zh-CN"/>
                <a:t>  h</a:t>
              </a:r>
              <a:r>
                <a:rPr lang="en-US" altLang="zh-CN" baseline="-25000"/>
                <a:t>14</a:t>
              </a:r>
            </a:p>
            <a:p>
              <a:pPr algn="l" eaLnBrk="1" hangingPunct="1">
                <a:spcBef>
                  <a:spcPts val="1200"/>
                </a:spcBef>
              </a:pPr>
              <a:r>
                <a:rPr lang="en-US" altLang="zh-CN"/>
                <a:t>h</a:t>
              </a:r>
              <a:r>
                <a:rPr lang="en-US" altLang="zh-CN" baseline="-25000"/>
                <a:t>21</a:t>
              </a:r>
              <a:r>
                <a:rPr lang="en-US" altLang="zh-CN"/>
                <a:t>   h</a:t>
              </a:r>
              <a:r>
                <a:rPr lang="en-US" altLang="zh-CN" baseline="-25000"/>
                <a:t>22</a:t>
              </a:r>
              <a:r>
                <a:rPr lang="en-US" altLang="zh-CN"/>
                <a:t>   h</a:t>
              </a:r>
              <a:r>
                <a:rPr lang="en-US" altLang="zh-CN" baseline="-25000"/>
                <a:t>23</a:t>
              </a:r>
              <a:r>
                <a:rPr lang="en-US" altLang="zh-CN"/>
                <a:t>  h</a:t>
              </a:r>
              <a:r>
                <a:rPr lang="en-US" altLang="zh-CN" baseline="-25000"/>
                <a:t>24</a:t>
              </a:r>
            </a:p>
            <a:p>
              <a:pPr algn="l" eaLnBrk="1" hangingPunct="1">
                <a:spcBef>
                  <a:spcPts val="1200"/>
                </a:spcBef>
              </a:pPr>
              <a:r>
                <a:rPr lang="en-US" altLang="zh-CN"/>
                <a:t>h</a:t>
              </a:r>
              <a:r>
                <a:rPr lang="en-US" altLang="zh-CN" baseline="-25000"/>
                <a:t>31</a:t>
              </a:r>
              <a:r>
                <a:rPr lang="en-US" altLang="zh-CN"/>
                <a:t>   h</a:t>
              </a:r>
              <a:r>
                <a:rPr lang="en-US" altLang="zh-CN" baseline="-25000"/>
                <a:t>32</a:t>
              </a:r>
              <a:r>
                <a:rPr lang="en-US" altLang="zh-CN"/>
                <a:t>   h</a:t>
              </a:r>
              <a:r>
                <a:rPr lang="en-US" altLang="zh-CN" baseline="-25000"/>
                <a:t>33</a:t>
              </a:r>
              <a:r>
                <a:rPr lang="en-US" altLang="zh-CN"/>
                <a:t>  h</a:t>
              </a:r>
              <a:r>
                <a:rPr lang="en-US" altLang="zh-CN" baseline="-25000"/>
                <a:t>34</a:t>
              </a:r>
            </a:p>
            <a:p>
              <a:pPr algn="l" eaLnBrk="1" hangingPunct="1">
                <a:spcBef>
                  <a:spcPts val="1200"/>
                </a:spcBef>
              </a:pPr>
              <a:r>
                <a:rPr lang="en-US" altLang="zh-CN"/>
                <a:t>h</a:t>
              </a:r>
              <a:r>
                <a:rPr lang="en-US" altLang="zh-CN" baseline="-25000"/>
                <a:t>41</a:t>
              </a:r>
              <a:r>
                <a:rPr lang="en-US" altLang="zh-CN"/>
                <a:t>   h</a:t>
              </a:r>
              <a:r>
                <a:rPr lang="en-US" altLang="zh-CN" baseline="-25000"/>
                <a:t>42</a:t>
              </a:r>
              <a:r>
                <a:rPr lang="en-US" altLang="zh-CN"/>
                <a:t>   h</a:t>
              </a:r>
              <a:r>
                <a:rPr lang="en-US" altLang="zh-CN" baseline="-25000"/>
                <a:t>43</a:t>
              </a:r>
              <a:r>
                <a:rPr lang="en-US" altLang="zh-CN"/>
                <a:t>  h</a:t>
              </a:r>
              <a:r>
                <a:rPr lang="en-US" altLang="zh-CN" baseline="-25000"/>
                <a:t>44</a:t>
              </a:r>
              <a:endParaRPr lang="zh-CN" altLang="en-US" baseline="-25000"/>
            </a:p>
          </p:txBody>
        </p:sp>
        <p:sp>
          <p:nvSpPr>
            <p:cNvPr id="31754" name="左中括号 9"/>
            <p:cNvSpPr>
              <a:spLocks/>
            </p:cNvSpPr>
            <p:nvPr/>
          </p:nvSpPr>
          <p:spPr bwMode="auto">
            <a:xfrm>
              <a:off x="3714744" y="2357430"/>
              <a:ext cx="45719" cy="2071702"/>
            </a:xfrm>
            <a:prstGeom prst="leftBracket">
              <a:avLst>
                <a:gd name="adj" fmla="val 8391"/>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a:p>
          </p:txBody>
        </p:sp>
        <p:sp>
          <p:nvSpPr>
            <p:cNvPr id="31755" name="右中括号 10"/>
            <p:cNvSpPr>
              <a:spLocks/>
            </p:cNvSpPr>
            <p:nvPr/>
          </p:nvSpPr>
          <p:spPr bwMode="auto">
            <a:xfrm>
              <a:off x="6429388" y="2285992"/>
              <a:ext cx="71438" cy="2143140"/>
            </a:xfrm>
            <a:prstGeom prst="rightBracket">
              <a:avLst>
                <a:gd name="adj" fmla="val 8333"/>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a:p>
          </p:txBody>
        </p:sp>
      </p:grpSp>
      <p:sp>
        <p:nvSpPr>
          <p:cNvPr id="31749" name="TextBox 12"/>
          <p:cNvSpPr txBox="1">
            <a:spLocks noChangeArrowheads="1"/>
          </p:cNvSpPr>
          <p:nvPr/>
        </p:nvSpPr>
        <p:spPr bwMode="auto">
          <a:xfrm>
            <a:off x="714375" y="4429125"/>
            <a:ext cx="858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dirty="0"/>
              <a:t>       当收发天线间的信道为窄带时不变系统时，可以得到</a:t>
            </a:r>
            <a:r>
              <a:rPr lang="en-US" altLang="zh-CN" sz="2400" dirty="0"/>
              <a:t>MIMO</a:t>
            </a:r>
            <a:r>
              <a:rPr lang="zh-CN" altLang="en-US" sz="2400" dirty="0"/>
              <a:t>系统接收信号表现形式为：</a:t>
            </a:r>
          </a:p>
        </p:txBody>
      </p:sp>
      <p:sp>
        <p:nvSpPr>
          <p:cNvPr id="31750" name="TextBox 13"/>
          <p:cNvSpPr txBox="1">
            <a:spLocks noChangeArrowheads="1"/>
          </p:cNvSpPr>
          <p:nvPr/>
        </p:nvSpPr>
        <p:spPr bwMode="auto">
          <a:xfrm>
            <a:off x="3048000" y="5211246"/>
            <a:ext cx="250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Y=</a:t>
            </a:r>
            <a:r>
              <a:rPr lang="en-US" altLang="zh-CN" dirty="0" err="1"/>
              <a:t>HX+n</a:t>
            </a:r>
            <a:endParaRPr lang="zh-CN" altLang="en-US" dirty="0"/>
          </a:p>
        </p:txBody>
      </p:sp>
      <p:sp>
        <p:nvSpPr>
          <p:cNvPr id="31751" name="TextBox 14"/>
          <p:cNvSpPr txBox="1">
            <a:spLocks noChangeArrowheads="1"/>
          </p:cNvSpPr>
          <p:nvPr/>
        </p:nvSpPr>
        <p:spPr bwMode="auto">
          <a:xfrm>
            <a:off x="1219200" y="5884155"/>
            <a:ext cx="7715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dirty="0"/>
              <a:t>其中，接收信号</a:t>
            </a:r>
            <a:r>
              <a:rPr lang="en-US" altLang="zh-CN" sz="2400" dirty="0"/>
              <a:t>Y</a:t>
            </a:r>
            <a:r>
              <a:rPr lang="zh-CN" altLang="en-US" sz="2400" dirty="0"/>
              <a:t>，发射 信号</a:t>
            </a:r>
            <a:r>
              <a:rPr lang="en-US" altLang="zh-CN" sz="2400" dirty="0"/>
              <a:t>X</a:t>
            </a:r>
            <a:r>
              <a:rPr lang="zh-CN" altLang="en-US" sz="2400" dirty="0"/>
              <a:t>及噪声</a:t>
            </a:r>
            <a:r>
              <a:rPr lang="en-US" altLang="zh-CN" sz="2400" dirty="0"/>
              <a:t>n</a:t>
            </a:r>
            <a:r>
              <a:rPr lang="zh-CN" altLang="en-US" sz="2400" dirty="0"/>
              <a:t>。</a:t>
            </a:r>
          </a:p>
        </p:txBody>
      </p:sp>
    </p:spTree>
    <p:extLst>
      <p:ext uri="{BB962C8B-B14F-4D97-AF65-F5344CB8AC3E}">
        <p14:creationId xmlns:p14="http://schemas.microsoft.com/office/powerpoint/2010/main" val="28051878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4"/>
          <p:cNvSpPr txBox="1">
            <a:spLocks noChangeArrowheads="1"/>
          </p:cNvSpPr>
          <p:nvPr/>
        </p:nvSpPr>
        <p:spPr bwMode="auto">
          <a:xfrm>
            <a:off x="500063" y="1143000"/>
            <a:ext cx="8643937"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800"/>
              </a:lnSpc>
            </a:pPr>
            <a:r>
              <a:rPr lang="zh-CN" altLang="en-US" sz="2400"/>
              <a:t>        在</a:t>
            </a:r>
            <a:r>
              <a:rPr lang="en-US" altLang="zh-CN" sz="2400"/>
              <a:t>MIMO</a:t>
            </a:r>
            <a:r>
              <a:rPr lang="zh-CN" altLang="en-US" sz="2400"/>
              <a:t>系统中，发射天线的数据被分成几个独立的数据流，数据流</a:t>
            </a:r>
            <a:r>
              <a:rPr lang="en-US" altLang="zh-CN" sz="2400"/>
              <a:t>M</a:t>
            </a:r>
            <a:r>
              <a:rPr lang="zh-CN" altLang="en-US" sz="2400"/>
              <a:t>的数目一般小于或等于天线的数目。如果收发天线之间并不相等，那么等于或小于收发端最小的天线数目。例如，</a:t>
            </a:r>
            <a:r>
              <a:rPr lang="en-US" altLang="zh-CN" sz="2400"/>
              <a:t>4</a:t>
            </a:r>
            <a:r>
              <a:rPr lang="zh-CN" altLang="en-US" sz="2400"/>
              <a:t>*</a:t>
            </a:r>
            <a:r>
              <a:rPr lang="en-US" altLang="zh-CN" sz="2400"/>
              <a:t>4</a:t>
            </a:r>
            <a:r>
              <a:rPr lang="zh-CN" altLang="en-US" sz="2400"/>
              <a:t>的</a:t>
            </a:r>
            <a:r>
              <a:rPr lang="en-US" altLang="zh-CN" sz="2400"/>
              <a:t>MIMO</a:t>
            </a:r>
            <a:r>
              <a:rPr lang="zh-CN" altLang="en-US" sz="2400"/>
              <a:t>系统可以用于传送</a:t>
            </a:r>
            <a:r>
              <a:rPr lang="en-US" altLang="zh-CN" sz="2400"/>
              <a:t>4</a:t>
            </a:r>
            <a:r>
              <a:rPr lang="zh-CN" altLang="en-US" sz="2400"/>
              <a:t>个或者更少的数据流，而</a:t>
            </a:r>
            <a:r>
              <a:rPr lang="en-US" altLang="zh-CN" sz="2400"/>
              <a:t>3</a:t>
            </a:r>
            <a:r>
              <a:rPr lang="zh-CN" altLang="en-US" sz="2400"/>
              <a:t>*</a:t>
            </a:r>
            <a:r>
              <a:rPr lang="en-US" altLang="zh-CN" sz="2400"/>
              <a:t>2</a:t>
            </a:r>
            <a:r>
              <a:rPr lang="zh-CN" altLang="en-US" sz="2400"/>
              <a:t>的</a:t>
            </a:r>
            <a:r>
              <a:rPr lang="en-US" altLang="zh-CN" sz="2400"/>
              <a:t>MIMO</a:t>
            </a:r>
            <a:r>
              <a:rPr lang="zh-CN" altLang="en-US" sz="2400"/>
              <a:t>系统可以发送两个或者小于两个的数据流。理论上，传输信道的容量会根据数据流的数目线性增长，</a:t>
            </a:r>
            <a:r>
              <a:rPr lang="en-US" altLang="zh-CN" sz="2400"/>
              <a:t>MIMO</a:t>
            </a:r>
            <a:r>
              <a:rPr lang="zh-CN" altLang="en-US" sz="2400"/>
              <a:t>系统的信道容量表达式为：</a:t>
            </a:r>
          </a:p>
        </p:txBody>
      </p:sp>
      <p:sp>
        <p:nvSpPr>
          <p:cNvPr id="32772" name="TextBox 5"/>
          <p:cNvSpPr txBox="1">
            <a:spLocks noChangeArrowheads="1"/>
          </p:cNvSpPr>
          <p:nvPr/>
        </p:nvSpPr>
        <p:spPr bwMode="auto">
          <a:xfrm>
            <a:off x="3048000" y="4953000"/>
            <a:ext cx="3748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C=MBlog</a:t>
            </a:r>
            <a:r>
              <a:rPr lang="en-US" altLang="zh-CN" baseline="-25000" dirty="0"/>
              <a:t>2</a:t>
            </a:r>
            <a:r>
              <a:rPr lang="en-US" altLang="zh-CN" dirty="0"/>
              <a:t>(1+S/N)</a:t>
            </a:r>
            <a:endParaRPr lang="zh-CN" altLang="en-US" dirty="0"/>
          </a:p>
        </p:txBody>
      </p:sp>
    </p:spTree>
    <p:extLst>
      <p:ext uri="{BB962C8B-B14F-4D97-AF65-F5344CB8AC3E}">
        <p14:creationId xmlns:p14="http://schemas.microsoft.com/office/powerpoint/2010/main" val="3568623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73050">
              <a:spcBef>
                <a:spcPct val="50000"/>
              </a:spcBef>
              <a:defRPr/>
            </a:pPr>
            <a:r>
              <a:rPr kumimoji="1" lang="zh-CN" altLang="en-US" sz="4000" b="1" kern="1200" dirty="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数字多波束</a:t>
            </a:r>
          </a:p>
        </p:txBody>
      </p:sp>
      <p:grpSp>
        <p:nvGrpSpPr>
          <p:cNvPr id="3" name="组合 2"/>
          <p:cNvGrpSpPr/>
          <p:nvPr/>
        </p:nvGrpSpPr>
        <p:grpSpPr>
          <a:xfrm>
            <a:off x="228600" y="1447800"/>
            <a:ext cx="2438400" cy="4114800"/>
            <a:chOff x="1012580" y="1600200"/>
            <a:chExt cx="3254620" cy="4724400"/>
          </a:xfrm>
        </p:grpSpPr>
        <p:sp>
          <p:nvSpPr>
            <p:cNvPr id="4" name="矩形 3"/>
            <p:cNvSpPr/>
            <p:nvPr/>
          </p:nvSpPr>
          <p:spPr>
            <a:xfrm>
              <a:off x="1012580" y="1600200"/>
              <a:ext cx="3254620" cy="47244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95400" y="2063262"/>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54469" y="2057400"/>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13538" y="2057400"/>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52091" y="2057400"/>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95400" y="278923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54469" y="278337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13538" y="278337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552091" y="278337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95400" y="3511001"/>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54469" y="3505139"/>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13538" y="3505139"/>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552091" y="3505139"/>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95400" y="4267200"/>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54469" y="426133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13538" y="426133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52091" y="426133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301262" y="502504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060331" y="501918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819400" y="501918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557953" y="5019186"/>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95400" y="5678610"/>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54469" y="567274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813538" y="567274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52091" y="5672748"/>
              <a:ext cx="381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l="49949" t="15104" b="6058"/>
          <a:stretch/>
        </p:blipFill>
        <p:spPr>
          <a:xfrm>
            <a:off x="2690427" y="2305049"/>
            <a:ext cx="2055643" cy="2400301"/>
          </a:xfrm>
          <a:prstGeom prst="rect">
            <a:avLst/>
          </a:prstGeom>
        </p:spPr>
      </p:pic>
      <p:sp>
        <p:nvSpPr>
          <p:cNvPr id="30" name="文本框 29"/>
          <p:cNvSpPr txBox="1"/>
          <p:nvPr/>
        </p:nvSpPr>
        <p:spPr>
          <a:xfrm>
            <a:off x="5334000" y="1295400"/>
            <a:ext cx="3352800" cy="4708981"/>
          </a:xfrm>
          <a:prstGeom prst="rect">
            <a:avLst/>
          </a:prstGeom>
          <a:noFill/>
        </p:spPr>
        <p:txBody>
          <a:bodyPr wrap="square" rtlCol="0">
            <a:spAutoFit/>
          </a:bodyPr>
          <a:lstStyle/>
          <a:p>
            <a:pPr algn="just">
              <a:lnSpc>
                <a:spcPts val="3600"/>
              </a:lnSpc>
            </a:pPr>
            <a:r>
              <a:rPr lang="zh-CN" altLang="en-US" b="1" dirty="0" smtClean="0">
                <a:latin typeface="Times New Roman" panose="02020603050405020304" pitchFamily="18" charset="0"/>
                <a:ea typeface="+mn-ea"/>
                <a:cs typeface="Times New Roman" panose="02020603050405020304" pitchFamily="18" charset="0"/>
              </a:rPr>
              <a:t>       </a:t>
            </a:r>
            <a:r>
              <a:rPr lang="zh-CN" altLang="en-US" sz="2400" b="1" dirty="0" smtClean="0">
                <a:latin typeface="Times New Roman" panose="02020603050405020304" pitchFamily="18" charset="0"/>
                <a:ea typeface="+mn-ea"/>
                <a:cs typeface="Times New Roman" panose="02020603050405020304" pitchFamily="18" charset="0"/>
              </a:rPr>
              <a:t>数字多波束（</a:t>
            </a:r>
            <a:r>
              <a:rPr lang="en-US" altLang="zh-CN" sz="2400" b="1" dirty="0" smtClean="0">
                <a:latin typeface="Times New Roman" panose="02020603050405020304" pitchFamily="18" charset="0"/>
                <a:ea typeface="+mn-ea"/>
                <a:cs typeface="Times New Roman" panose="02020603050405020304" pitchFamily="18" charset="0"/>
              </a:rPr>
              <a:t>DBF</a:t>
            </a:r>
            <a:r>
              <a:rPr lang="zh-CN" altLang="en-US" sz="2400" b="1" dirty="0" smtClean="0">
                <a:latin typeface="Times New Roman" panose="02020603050405020304" pitchFamily="18" charset="0"/>
                <a:ea typeface="+mn-ea"/>
                <a:cs typeface="Times New Roman" panose="02020603050405020304" pitchFamily="18" charset="0"/>
              </a:rPr>
              <a:t>）是一种以数字方式来实现波束形成的技术，由于在基带上保留了天线阵列单元信号的全部信息，可提高阵列天线的性能。</a:t>
            </a:r>
            <a:r>
              <a:rPr lang="en-US" altLang="zh-CN" sz="2400" b="1" dirty="0" smtClean="0">
                <a:latin typeface="Times New Roman" panose="02020603050405020304" pitchFamily="18" charset="0"/>
                <a:ea typeface="+mn-ea"/>
                <a:cs typeface="Times New Roman" panose="02020603050405020304" pitchFamily="18" charset="0"/>
              </a:rPr>
              <a:t>DBF</a:t>
            </a:r>
            <a:r>
              <a:rPr lang="zh-CN" altLang="en-US" sz="2400" b="1" dirty="0" smtClean="0">
                <a:latin typeface="Times New Roman" panose="02020603050405020304" pitchFamily="18" charset="0"/>
                <a:ea typeface="+mn-ea"/>
                <a:cs typeface="Times New Roman" panose="02020603050405020304" pitchFamily="18" charset="0"/>
              </a:rPr>
              <a:t>技术在通信、导航及地震、医疗电子等领域均有广阔的应用前景。</a:t>
            </a:r>
            <a:endParaRPr lang="zh-CN" altLang="en-US" sz="24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26779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828800"/>
            <a:ext cx="8722733" cy="3352800"/>
          </a:xfrm>
        </p:spPr>
      </p:pic>
    </p:spTree>
    <p:extLst>
      <p:ext uri="{BB962C8B-B14F-4D97-AF65-F5344CB8AC3E}">
        <p14:creationId xmlns:p14="http://schemas.microsoft.com/office/powerpoint/2010/main" val="39702193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35169"/>
            <a:ext cx="6172200" cy="991073"/>
          </a:xfrm>
        </p:spPr>
        <p:txBody>
          <a:bodyPr/>
          <a:lstStyle/>
          <a:p>
            <a:pPr marL="273050">
              <a:spcBef>
                <a:spcPct val="50000"/>
              </a:spcBef>
              <a:defRPr/>
            </a:pPr>
            <a:r>
              <a:rPr kumimoji="1" lang="zh-CN" altLang="en-US" sz="4000" b="1" kern="1200" dirty="0">
                <a:solidFill>
                  <a:srgbClr val="4A0571"/>
                </a:solidFill>
                <a:latin typeface="Times New Roman" panose="02020603050405020304" pitchFamily="18" charset="0"/>
                <a:ea typeface="微软雅黑" panose="020B0503020204020204" pitchFamily="34" charset="-122"/>
                <a:cs typeface="Times New Roman" panose="02020603050405020304" pitchFamily="18" charset="0"/>
              </a:rPr>
              <a:t>天线的测量</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133600"/>
            <a:ext cx="5791200" cy="4343400"/>
          </a:xfrm>
          <a:prstGeom prst="rect">
            <a:avLst/>
          </a:prstGeom>
        </p:spPr>
      </p:pic>
      <p:sp>
        <p:nvSpPr>
          <p:cNvPr id="5" name="文本框 4"/>
          <p:cNvSpPr txBox="1"/>
          <p:nvPr/>
        </p:nvSpPr>
        <p:spPr>
          <a:xfrm>
            <a:off x="1295400" y="1026242"/>
            <a:ext cx="3200400"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t>远场暗室；</a:t>
            </a:r>
            <a:endParaRPr lang="en-US" altLang="zh-CN" sz="2400" b="1" dirty="0" smtClean="0"/>
          </a:p>
          <a:p>
            <a:pPr marL="342900" indent="-342900">
              <a:buFont typeface="Wingdings" panose="05000000000000000000" pitchFamily="2" charset="2"/>
              <a:buChar char="Ø"/>
            </a:pPr>
            <a:r>
              <a:rPr lang="zh-CN" altLang="en-US" sz="2400" b="1" dirty="0" smtClean="0"/>
              <a:t>近场暗室；</a:t>
            </a:r>
            <a:endParaRPr lang="zh-CN" altLang="en-US" sz="2400" b="1" dirty="0"/>
          </a:p>
        </p:txBody>
      </p:sp>
    </p:spTree>
    <p:extLst>
      <p:ext uri="{BB962C8B-B14F-4D97-AF65-F5344CB8AC3E}">
        <p14:creationId xmlns:p14="http://schemas.microsoft.com/office/powerpoint/2010/main" val="2703176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23850" y="1052513"/>
            <a:ext cx="8424863"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zh-CN" altLang="en-US" sz="2400" b="0" dirty="0"/>
              <a:t>        </a:t>
            </a:r>
            <a:r>
              <a:rPr lang="zh-CN" altLang="en-US" sz="2400" dirty="0"/>
              <a:t>天线的种类很多，按</a:t>
            </a:r>
            <a:r>
              <a:rPr lang="zh-CN" altLang="en-US" sz="2400" dirty="0">
                <a:solidFill>
                  <a:srgbClr val="0000FF"/>
                </a:solidFill>
              </a:rPr>
              <a:t>用途</a:t>
            </a:r>
            <a:r>
              <a:rPr lang="zh-CN" altLang="en-US" sz="2400" dirty="0"/>
              <a:t>可将天线分为通信天线、广播电视天线、雷达天线等；按</a:t>
            </a:r>
            <a:r>
              <a:rPr lang="zh-CN" altLang="en-US" sz="2400" dirty="0">
                <a:solidFill>
                  <a:srgbClr val="0000FF"/>
                </a:solidFill>
              </a:rPr>
              <a:t>工作波长</a:t>
            </a:r>
            <a:r>
              <a:rPr lang="zh-CN" altLang="en-US" sz="2400" dirty="0"/>
              <a:t>，可将天线分为长波天线、中波天线、短波天线、超短波天线和微波天线等；按</a:t>
            </a:r>
            <a:r>
              <a:rPr lang="zh-CN" altLang="en-US" sz="2400" dirty="0">
                <a:solidFill>
                  <a:srgbClr val="0000FF"/>
                </a:solidFill>
              </a:rPr>
              <a:t>辐射元</a:t>
            </a:r>
            <a:r>
              <a:rPr lang="zh-CN" altLang="en-US" sz="2400" dirty="0"/>
              <a:t>的类型可将天线分为两大类： 线天线和面天线。</a:t>
            </a:r>
            <a:endParaRPr lang="en-US" altLang="zh-CN" sz="2400" dirty="0"/>
          </a:p>
          <a:p>
            <a:pPr algn="just" eaLnBrk="1" hangingPunct="1">
              <a:lnSpc>
                <a:spcPts val="2800"/>
              </a:lnSpc>
            </a:pPr>
            <a:r>
              <a:rPr lang="en-US" altLang="zh-CN" sz="2400" b="0" dirty="0"/>
              <a:t>     </a:t>
            </a:r>
            <a:r>
              <a:rPr lang="en-US" altLang="zh-CN" sz="2400" dirty="0"/>
              <a:t>① </a:t>
            </a:r>
            <a:r>
              <a:rPr lang="zh-CN" altLang="en-US" sz="2400" dirty="0"/>
              <a:t>天线应能将导波能量尽可能多地转变为电磁波能量。 这首先要求天线是一个良好的电磁开放系统</a:t>
            </a:r>
            <a:r>
              <a:rPr lang="en-US" altLang="zh-CN" sz="2400" dirty="0"/>
              <a:t>, </a:t>
            </a:r>
            <a:r>
              <a:rPr lang="zh-CN" altLang="en-US" sz="2400" dirty="0"/>
              <a:t>其次要求天线与发射机或接收机匹配。 </a:t>
            </a:r>
          </a:p>
          <a:p>
            <a:pPr algn="just" eaLnBrk="1" hangingPunct="1">
              <a:lnSpc>
                <a:spcPts val="2800"/>
              </a:lnSpc>
            </a:pPr>
            <a:r>
              <a:rPr lang="zh-CN" altLang="en-US" sz="2400" dirty="0"/>
              <a:t>       ② 天线应使电磁波尽可能集中于确定的方向上</a:t>
            </a:r>
            <a:r>
              <a:rPr lang="en-US" altLang="zh-CN" sz="2400" dirty="0"/>
              <a:t>, </a:t>
            </a:r>
            <a:r>
              <a:rPr lang="zh-CN" altLang="en-US" sz="2400" dirty="0"/>
              <a:t>或对确定方向的来波最大限度的接受</a:t>
            </a:r>
            <a:r>
              <a:rPr lang="en-US" altLang="zh-CN" sz="2400" dirty="0"/>
              <a:t>, </a:t>
            </a:r>
            <a:r>
              <a:rPr lang="zh-CN" altLang="en-US" sz="2400" dirty="0"/>
              <a:t>即天线具有方向性。 </a:t>
            </a:r>
          </a:p>
          <a:p>
            <a:pPr algn="just" eaLnBrk="1" hangingPunct="1">
              <a:lnSpc>
                <a:spcPts val="2800"/>
              </a:lnSpc>
            </a:pPr>
            <a:r>
              <a:rPr lang="zh-CN" altLang="en-US" sz="2400" dirty="0"/>
              <a:t>       ③ 天线应能发射或接收规定极化的电磁波</a:t>
            </a:r>
            <a:r>
              <a:rPr lang="en-US" altLang="zh-CN" sz="2400" dirty="0"/>
              <a:t>, </a:t>
            </a:r>
            <a:r>
              <a:rPr lang="zh-CN" altLang="en-US" sz="2400" dirty="0"/>
              <a:t>即天线有适当的极化。 </a:t>
            </a:r>
          </a:p>
          <a:p>
            <a:pPr algn="just" eaLnBrk="1" hangingPunct="1">
              <a:lnSpc>
                <a:spcPts val="2800"/>
              </a:lnSpc>
            </a:pPr>
            <a:r>
              <a:rPr lang="zh-CN" altLang="en-US" sz="2400" dirty="0"/>
              <a:t>       ④ 天线应有足够的工作频带。 </a:t>
            </a:r>
          </a:p>
        </p:txBody>
      </p:sp>
      <p:sp>
        <p:nvSpPr>
          <p:cNvPr id="12291" name="TextBox 3"/>
          <p:cNvSpPr txBox="1">
            <a:spLocks noChangeArrowheads="1"/>
          </p:cNvSpPr>
          <p:nvPr/>
        </p:nvSpPr>
        <p:spPr bwMode="auto">
          <a:xfrm>
            <a:off x="2195512" y="152400"/>
            <a:ext cx="4681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dirty="0">
                <a:solidFill>
                  <a:srgbClr val="4A0571"/>
                </a:solidFill>
                <a:latin typeface="微软雅黑" panose="020B0503020204020204" pitchFamily="34" charset="-122"/>
                <a:ea typeface="微软雅黑" panose="020B0503020204020204" pitchFamily="34" charset="-122"/>
              </a:rPr>
              <a:t>天线的分类及功能</a:t>
            </a:r>
          </a:p>
        </p:txBody>
      </p:sp>
    </p:spTree>
    <p:extLst>
      <p:ext uri="{BB962C8B-B14F-4D97-AF65-F5344CB8AC3E}">
        <p14:creationId xmlns:p14="http://schemas.microsoft.com/office/powerpoint/2010/main" val="344293645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76645" name="Object 5"/>
          <p:cNvGraphicFramePr>
            <a:graphicFrameLocks noChangeAspect="1"/>
          </p:cNvGraphicFramePr>
          <p:nvPr>
            <p:extLst>
              <p:ext uri="{D42A27DB-BD31-4B8C-83A1-F6EECF244321}">
                <p14:modId xmlns:p14="http://schemas.microsoft.com/office/powerpoint/2010/main" val="3370643168"/>
              </p:ext>
            </p:extLst>
          </p:nvPr>
        </p:nvGraphicFramePr>
        <p:xfrm>
          <a:off x="1295400" y="-11723"/>
          <a:ext cx="6579532" cy="6717323"/>
        </p:xfrm>
        <a:graphic>
          <a:graphicData uri="http://schemas.openxmlformats.org/presentationml/2006/ole">
            <mc:AlternateContent xmlns:mc="http://schemas.openxmlformats.org/markup-compatibility/2006">
              <mc:Choice xmlns:v="urn:schemas-microsoft-com:vml" Requires="v">
                <p:oleObj spid="_x0000_s135187" name="VISIO" r:id="rId3" imgW="3895920" imgH="3976920" progId="Visio.Drawing.4">
                  <p:embed/>
                </p:oleObj>
              </mc:Choice>
              <mc:Fallback>
                <p:oleObj name="VISIO" r:id="rId3" imgW="3895920" imgH="397692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1723"/>
                        <a:ext cx="6579532" cy="671732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4136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8858" t="15585" r="10539"/>
          <a:stretch/>
        </p:blipFill>
        <p:spPr>
          <a:xfrm>
            <a:off x="533400" y="762000"/>
            <a:ext cx="8229600" cy="5878286"/>
          </a:xfrm>
          <a:prstGeom prst="rect">
            <a:avLst/>
          </a:prstGeom>
        </p:spPr>
      </p:pic>
      <p:sp>
        <p:nvSpPr>
          <p:cNvPr id="3" name="TextBox 3"/>
          <p:cNvSpPr txBox="1">
            <a:spLocks noChangeArrowheads="1"/>
          </p:cNvSpPr>
          <p:nvPr/>
        </p:nvSpPr>
        <p:spPr bwMode="auto">
          <a:xfrm>
            <a:off x="2195512" y="152400"/>
            <a:ext cx="4681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dirty="0">
                <a:solidFill>
                  <a:srgbClr val="4A0571"/>
                </a:solidFill>
                <a:latin typeface="微软雅黑" panose="020B0503020204020204" pitchFamily="34" charset="-122"/>
                <a:ea typeface="微软雅黑" panose="020B0503020204020204" pitchFamily="34" charset="-122"/>
              </a:rPr>
              <a:t>天线</a:t>
            </a:r>
            <a:r>
              <a:rPr lang="zh-CN" altLang="en-US" sz="4000" dirty="0" smtClean="0">
                <a:solidFill>
                  <a:srgbClr val="4A0571"/>
                </a:solidFill>
                <a:latin typeface="微软雅黑" panose="020B0503020204020204" pitchFamily="34" charset="-122"/>
                <a:ea typeface="微软雅黑" panose="020B0503020204020204" pitchFamily="34" charset="-122"/>
              </a:rPr>
              <a:t>的指标</a:t>
            </a:r>
            <a:endParaRPr lang="zh-CN" altLang="en-US" sz="4000" dirty="0">
              <a:solidFill>
                <a:srgbClr val="4A05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849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755650" y="-26988"/>
            <a:ext cx="7793038" cy="1143001"/>
          </a:xfrm>
        </p:spPr>
        <p:txBody>
          <a:bodyPr/>
          <a:lstStyle/>
          <a:p>
            <a:pPr eaLnBrk="1" hangingPunct="1">
              <a:spcBef>
                <a:spcPct val="50000"/>
              </a:spcBef>
            </a:pPr>
            <a:r>
              <a:rPr kumimoji="1" lang="zh-CN" altLang="en-US" sz="4000" b="1" kern="1200" dirty="0">
                <a:solidFill>
                  <a:srgbClr val="4A0571"/>
                </a:solidFill>
                <a:latin typeface="微软雅黑" panose="020B0503020204020204" pitchFamily="34" charset="-122"/>
                <a:ea typeface="微软雅黑" panose="020B0503020204020204" pitchFamily="34" charset="-122"/>
                <a:cs typeface="+mn-cs"/>
              </a:rPr>
              <a:t>常见天线</a:t>
            </a: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l="56474" t="50783" r="29834" b="27921"/>
          <a:stretch>
            <a:fillRect/>
          </a:stretch>
        </p:blipFill>
        <p:spPr bwMode="auto">
          <a:xfrm>
            <a:off x="6516688" y="4868863"/>
            <a:ext cx="1655762"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4" name="TextBox 3"/>
          <p:cNvSpPr txBox="1"/>
          <p:nvPr/>
        </p:nvSpPr>
        <p:spPr>
          <a:xfrm>
            <a:off x="539750" y="1412875"/>
            <a:ext cx="7848600" cy="3647152"/>
          </a:xfrm>
          <a:prstGeom prst="rect">
            <a:avLst/>
          </a:prstGeom>
          <a:noFill/>
        </p:spPr>
        <p:txBody>
          <a:bodyPr>
            <a:spAutoFit/>
          </a:bodyPr>
          <a:lstStyle/>
          <a:p>
            <a:pPr algn="l">
              <a:buFont typeface="Wingdings" pitchFamily="2" charset="2"/>
              <a:buChar char="Ø"/>
              <a:defRPr/>
            </a:pPr>
            <a:r>
              <a:rPr lang="en-US" altLang="zh-CN" sz="2400" b="1" dirty="0"/>
              <a:t> PCB</a:t>
            </a:r>
            <a:r>
              <a:rPr lang="zh-CN" altLang="en-US" sz="2400" b="1" dirty="0"/>
              <a:t>天线（损耗小，便于集成设计）；</a:t>
            </a:r>
            <a:endParaRPr lang="en-US" altLang="zh-CN" sz="2400" b="1" dirty="0"/>
          </a:p>
          <a:p>
            <a:pPr marL="360000" algn="l">
              <a:buFont typeface="Wingdings" pitchFamily="2" charset="2"/>
              <a:buChar char="l"/>
              <a:defRPr/>
            </a:pPr>
            <a:r>
              <a:rPr lang="zh-CN" altLang="en-US" sz="2400" b="1" dirty="0"/>
              <a:t>   贴片天线；</a:t>
            </a:r>
            <a:endParaRPr lang="en-US" altLang="zh-CN" sz="2400" b="1" dirty="0"/>
          </a:p>
          <a:p>
            <a:pPr marL="360000" algn="l">
              <a:buFont typeface="Wingdings" pitchFamily="2" charset="2"/>
              <a:buChar char="l"/>
              <a:defRPr/>
            </a:pPr>
            <a:r>
              <a:rPr lang="zh-CN" altLang="en-US" sz="2400" b="1" dirty="0"/>
              <a:t>   渐变槽天线；</a:t>
            </a:r>
            <a:endParaRPr lang="en-US" altLang="zh-CN" sz="2400" b="1" dirty="0"/>
          </a:p>
          <a:p>
            <a:pPr marL="360000" algn="l">
              <a:defRPr/>
            </a:pPr>
            <a:endParaRPr lang="en-US" altLang="zh-CN" sz="2400" b="1" dirty="0"/>
          </a:p>
          <a:p>
            <a:pPr algn="l">
              <a:buFont typeface="Wingdings" pitchFamily="2" charset="2"/>
              <a:buChar char="Ø"/>
              <a:defRPr/>
            </a:pPr>
            <a:r>
              <a:rPr lang="en-US" altLang="zh-CN" sz="2400" b="1" dirty="0"/>
              <a:t> </a:t>
            </a:r>
            <a:r>
              <a:rPr lang="zh-CN" altLang="en-US" sz="2400" b="1" dirty="0"/>
              <a:t>鞭状天线（价格高，性能好，应用受限）；</a:t>
            </a:r>
            <a:endParaRPr lang="en-US" altLang="zh-CN" sz="2400" b="1" dirty="0"/>
          </a:p>
          <a:p>
            <a:pPr marL="360000" algn="l">
              <a:buFont typeface="Wingdings" pitchFamily="2" charset="2"/>
              <a:buChar char="l"/>
              <a:defRPr/>
            </a:pPr>
            <a:r>
              <a:rPr lang="zh-CN" altLang="en-US" sz="2400" b="1" dirty="0"/>
              <a:t>螺旋天线</a:t>
            </a:r>
            <a:endParaRPr lang="en-US" altLang="zh-CN" sz="2400" b="1" dirty="0"/>
          </a:p>
          <a:p>
            <a:pPr algn="l">
              <a:defRPr/>
            </a:pPr>
            <a:endParaRPr lang="zh-CN" altLang="en-US" dirty="0"/>
          </a:p>
        </p:txBody>
      </p:sp>
      <p:pic>
        <p:nvPicPr>
          <p:cNvPr id="13317" name="Picture 2"/>
          <p:cNvPicPr>
            <a:picLocks noChangeAspect="1" noChangeArrowheads="1"/>
          </p:cNvPicPr>
          <p:nvPr/>
        </p:nvPicPr>
        <p:blipFill>
          <a:blip r:embed="rId2">
            <a:extLst>
              <a:ext uri="{28A0092B-C50C-407E-A947-70E740481C1C}">
                <a14:useLocalDpi xmlns:a14="http://schemas.microsoft.com/office/drawing/2010/main" val="0"/>
              </a:ext>
            </a:extLst>
          </a:blip>
          <a:srcRect l="55620" t="24339" r="20421" b="49800"/>
          <a:stretch>
            <a:fillRect/>
          </a:stretch>
        </p:blipFill>
        <p:spPr bwMode="auto">
          <a:xfrm>
            <a:off x="6948488" y="1052513"/>
            <a:ext cx="20161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33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6969" r="4195"/>
          <a:stretch>
            <a:fillRect/>
          </a:stretch>
        </p:blipFill>
        <p:spPr bwMode="auto">
          <a:xfrm>
            <a:off x="6804025" y="2420938"/>
            <a:ext cx="21891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375" y="4868863"/>
            <a:ext cx="2230438"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954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463062" y="76200"/>
            <a:ext cx="8229600" cy="1143000"/>
          </a:xfrm>
        </p:spPr>
        <p:txBody>
          <a:bodyPr lIns="0" rIns="0" bIns="0"/>
          <a:lstStyle/>
          <a:p>
            <a:pPr eaLnBrk="1" hangingPunct="1">
              <a:spcBef>
                <a:spcPct val="50000"/>
              </a:spcBef>
            </a:pPr>
            <a:r>
              <a:rPr kumimoji="1" lang="zh-CN" altLang="en-US" sz="4000" b="1" kern="1200" dirty="0">
                <a:solidFill>
                  <a:srgbClr val="4A0571"/>
                </a:solidFill>
                <a:latin typeface="微软雅黑" panose="020B0503020204020204" pitchFamily="34" charset="-122"/>
                <a:ea typeface="微软雅黑" panose="020B0503020204020204" pitchFamily="34" charset="-122"/>
                <a:cs typeface="+mn-cs"/>
              </a:rPr>
              <a:t>天线的主要参数</a:t>
            </a:r>
          </a:p>
        </p:txBody>
      </p:sp>
      <p:sp>
        <p:nvSpPr>
          <p:cNvPr id="3" name="内容占位符 2"/>
          <p:cNvSpPr>
            <a:spLocks noGrp="1"/>
          </p:cNvSpPr>
          <p:nvPr>
            <p:ph idx="4294967295"/>
          </p:nvPr>
        </p:nvSpPr>
        <p:spPr/>
        <p:txBody>
          <a:bodyPr>
            <a:normAutofit lnSpcReduction="10000"/>
          </a:bodyPr>
          <a:lstStyle/>
          <a:p>
            <a:pPr marL="273050" indent="-273050">
              <a:lnSpc>
                <a:spcPct val="150000"/>
              </a:lnSpc>
              <a:defRPr/>
            </a:pPr>
            <a:r>
              <a:rPr lang="zh-CN" altLang="en-US" b="1" dirty="0" smtClean="0">
                <a:solidFill>
                  <a:srgbClr val="0000FF"/>
                </a:solidFill>
              </a:rPr>
              <a:t>天线辐射特征图</a:t>
            </a:r>
            <a:endParaRPr lang="en-US" altLang="zh-CN" b="1" dirty="0" smtClean="0">
              <a:solidFill>
                <a:srgbClr val="0000FF"/>
              </a:solidFill>
            </a:endParaRPr>
          </a:p>
          <a:p>
            <a:pPr marL="639763" lvl="1" indent="-246063">
              <a:lnSpc>
                <a:spcPct val="150000"/>
              </a:lnSpc>
              <a:defRPr/>
            </a:pPr>
            <a:r>
              <a:rPr lang="en-US" altLang="zh-CN" b="1" dirty="0" smtClean="0"/>
              <a:t> </a:t>
            </a:r>
            <a:r>
              <a:rPr lang="zh-CN" altLang="en-US" b="1" dirty="0" smtClean="0"/>
              <a:t>波瓣图</a:t>
            </a:r>
            <a:endParaRPr lang="en-US" altLang="zh-CN" b="1" dirty="0" smtClean="0"/>
          </a:p>
          <a:p>
            <a:pPr marL="639763" lvl="1" indent="-246063">
              <a:lnSpc>
                <a:spcPct val="150000"/>
              </a:lnSpc>
              <a:defRPr/>
            </a:pPr>
            <a:r>
              <a:rPr lang="zh-CN" altLang="en-US" b="1" dirty="0" smtClean="0"/>
              <a:t>主波束、副瓣</a:t>
            </a:r>
            <a:endParaRPr lang="en-US" altLang="zh-CN" b="1" dirty="0" smtClean="0"/>
          </a:p>
          <a:p>
            <a:pPr marL="639763" lvl="1" indent="-246063">
              <a:lnSpc>
                <a:spcPct val="150000"/>
              </a:lnSpc>
              <a:defRPr/>
            </a:pPr>
            <a:r>
              <a:rPr lang="zh-CN" altLang="en-US" b="1" dirty="0" smtClean="0"/>
              <a:t>波束宽度</a:t>
            </a:r>
            <a:endParaRPr lang="en-US" altLang="zh-CN" b="1" dirty="0" smtClean="0"/>
          </a:p>
          <a:p>
            <a:pPr marL="273050" indent="-273050">
              <a:lnSpc>
                <a:spcPct val="150000"/>
              </a:lnSpc>
              <a:defRPr/>
            </a:pPr>
            <a:r>
              <a:rPr lang="zh-CN" altLang="en-US" b="1" dirty="0" smtClean="0">
                <a:solidFill>
                  <a:srgbClr val="0000FF"/>
                </a:solidFill>
              </a:rPr>
              <a:t>极化</a:t>
            </a:r>
            <a:endParaRPr lang="en-US" altLang="zh-CN" b="1" dirty="0" smtClean="0">
              <a:solidFill>
                <a:srgbClr val="0000FF"/>
              </a:solidFill>
            </a:endParaRPr>
          </a:p>
          <a:p>
            <a:pPr marL="639763" lvl="1" indent="-246063">
              <a:lnSpc>
                <a:spcPct val="150000"/>
              </a:lnSpc>
              <a:defRPr/>
            </a:pPr>
            <a:r>
              <a:rPr lang="zh-CN" altLang="en-US" b="1" dirty="0" smtClean="0"/>
              <a:t>线极化、圆极化</a:t>
            </a:r>
            <a:endParaRPr lang="en-US" altLang="zh-CN" b="1" dirty="0" smtClean="0"/>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57338"/>
            <a:ext cx="4857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453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内容占位符 2"/>
          <p:cNvSpPr>
            <a:spLocks noGrp="1"/>
          </p:cNvSpPr>
          <p:nvPr>
            <p:ph idx="4294967295"/>
          </p:nvPr>
        </p:nvSpPr>
        <p:spPr>
          <a:xfrm>
            <a:off x="914400" y="1295400"/>
            <a:ext cx="7948612" cy="5056187"/>
          </a:xfrm>
        </p:spPr>
        <p:txBody>
          <a:bodyPr/>
          <a:lstStyle/>
          <a:p>
            <a:pPr marL="273050" indent="-273050"/>
            <a:r>
              <a:rPr lang="zh-CN" altLang="en-US" b="1" dirty="0" smtClean="0">
                <a:solidFill>
                  <a:srgbClr val="0000FF"/>
                </a:solidFill>
              </a:rPr>
              <a:t>天线的方向性、增益和效率</a:t>
            </a:r>
            <a:endParaRPr lang="en-US" altLang="zh-CN" b="1" dirty="0" smtClean="0">
              <a:solidFill>
                <a:srgbClr val="0000FF"/>
              </a:solidFill>
            </a:endParaRPr>
          </a:p>
          <a:p>
            <a:pPr marL="639763" lvl="1" indent="-246063"/>
            <a:r>
              <a:rPr lang="zh-CN" altLang="en-US" b="1" dirty="0" smtClean="0"/>
              <a:t>方向性：</a:t>
            </a:r>
            <a:r>
              <a:rPr lang="zh-CN" altLang="en-US" b="1" dirty="0" smtClean="0">
                <a:latin typeface="楷体_GB2312" pitchFamily="49" charset="-122"/>
                <a:ea typeface="楷体_GB2312" pitchFamily="49" charset="-122"/>
              </a:rPr>
              <a:t>功率的无量纲比值</a:t>
            </a:r>
            <a:endParaRPr lang="en-US" altLang="zh-CN" b="1" dirty="0" smtClean="0"/>
          </a:p>
          <a:p>
            <a:pPr marL="914400" lvl="2" indent="-246063"/>
            <a:r>
              <a:rPr lang="zh-CN" altLang="en-US" b="1" dirty="0" smtClean="0"/>
              <a:t>各向同性天线</a:t>
            </a:r>
            <a:endParaRPr lang="en-US" altLang="zh-CN" b="1" dirty="0" smtClean="0"/>
          </a:p>
          <a:p>
            <a:pPr marL="914400" lvl="2" indent="-246063"/>
            <a:r>
              <a:rPr lang="zh-CN" altLang="en-US" b="1" dirty="0" smtClean="0"/>
              <a:t>全向天线</a:t>
            </a:r>
            <a:endParaRPr lang="en-US" altLang="zh-CN" b="1" dirty="0" smtClean="0"/>
          </a:p>
          <a:p>
            <a:pPr marL="914400" lvl="2" indent="-246063"/>
            <a:r>
              <a:rPr lang="zh-CN" altLang="en-US" b="1" dirty="0" smtClean="0"/>
              <a:t>定向天线</a:t>
            </a:r>
            <a:endParaRPr lang="en-US" altLang="zh-CN" b="1" dirty="0" smtClean="0"/>
          </a:p>
          <a:p>
            <a:pPr marL="914400" lvl="2" indent="-246063"/>
            <a:r>
              <a:rPr lang="zh-CN" altLang="en-US" b="1" dirty="0" smtClean="0"/>
              <a:t>波束宽度与方向性</a:t>
            </a:r>
            <a:endParaRPr lang="en-US" altLang="zh-CN" b="1" dirty="0" smtClean="0"/>
          </a:p>
          <a:p>
            <a:pPr marL="639763" lvl="1" indent="-246063">
              <a:lnSpc>
                <a:spcPct val="150000"/>
              </a:lnSpc>
            </a:pPr>
            <a:r>
              <a:rPr lang="zh-CN" altLang="en-US" b="1" dirty="0" smtClean="0"/>
              <a:t>效率</a:t>
            </a:r>
            <a:endParaRPr lang="en-US" altLang="zh-CN" b="1" dirty="0" smtClean="0"/>
          </a:p>
          <a:p>
            <a:pPr marL="639763" lvl="1" indent="-246063">
              <a:lnSpc>
                <a:spcPct val="150000"/>
              </a:lnSpc>
            </a:pPr>
            <a:r>
              <a:rPr lang="zh-CN" altLang="en-US" b="1" dirty="0" smtClean="0"/>
              <a:t>增益</a:t>
            </a:r>
            <a:endParaRPr lang="en-US" altLang="zh-CN" b="1" dirty="0" smtClean="0"/>
          </a:p>
          <a:p>
            <a:pPr marL="639763" lvl="1" indent="-246063"/>
            <a:r>
              <a:rPr lang="zh-CN" altLang="en-US" b="1" dirty="0" smtClean="0"/>
              <a:t>天线口径、孔径效率、有效面积</a:t>
            </a:r>
            <a:endParaRPr lang="en-US" altLang="zh-CN" b="1" dirty="0" smtClean="0"/>
          </a:p>
          <a:p>
            <a:pPr marL="393700" lvl="1" indent="0">
              <a:buNone/>
            </a:pPr>
            <a:endParaRPr lang="zh-CN" altLang="en-US" b="1" dirty="0" smtClean="0"/>
          </a:p>
        </p:txBody>
      </p:sp>
      <p:sp>
        <p:nvSpPr>
          <p:cNvPr id="8" name="标题 1"/>
          <p:cNvSpPr txBox="1">
            <a:spLocks/>
          </p:cNvSpPr>
          <p:nvPr/>
        </p:nvSpPr>
        <p:spPr bwMode="auto">
          <a:xfrm>
            <a:off x="609600" y="-92075"/>
            <a:ext cx="7793038" cy="1143001"/>
          </a:xfrm>
          <a:prstGeom prst="rect">
            <a:avLst/>
          </a:prstGeom>
          <a:noFill/>
          <a:ln w="9525">
            <a:noFill/>
            <a:miter lim="800000"/>
            <a:headEnd/>
            <a:tailEnd/>
          </a:ln>
        </p:spPr>
        <p:txBody>
          <a:bodyPr lIns="0" rIns="0" bIns="0" anchor="b"/>
          <a:lstStyle/>
          <a:p>
            <a:pPr indent="406400" algn="ctr">
              <a:defRPr/>
            </a:pPr>
            <a:r>
              <a:rPr kumimoji="1" lang="zh-CN" altLang="en-US" sz="4000" b="1" dirty="0">
                <a:solidFill>
                  <a:srgbClr val="4A0571"/>
                </a:solidFill>
                <a:latin typeface="微软雅黑" panose="020B0503020204020204" pitchFamily="34" charset="-122"/>
                <a:ea typeface="微软雅黑" panose="020B0503020204020204" pitchFamily="34" charset="-122"/>
              </a:rPr>
              <a:t>天线的主要参数</a:t>
            </a:r>
          </a:p>
        </p:txBody>
      </p:sp>
    </p:spTree>
    <p:extLst>
      <p:ext uri="{BB962C8B-B14F-4D97-AF65-F5344CB8AC3E}">
        <p14:creationId xmlns:p14="http://schemas.microsoft.com/office/powerpoint/2010/main" val="71231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13038</TotalTime>
  <Words>1156</Words>
  <Application>Microsoft Office PowerPoint</Application>
  <PresentationFormat>全屏显示(4:3)</PresentationFormat>
  <Paragraphs>114</Paragraphs>
  <Slides>34</Slides>
  <Notes>1</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34</vt:i4>
      </vt:variant>
    </vt:vector>
  </HeadingPairs>
  <TitlesOfParts>
    <vt:vector size="50" baseType="lpstr">
      <vt:lpstr>黑体</vt:lpstr>
      <vt:lpstr>华文行楷</vt:lpstr>
      <vt:lpstr>楷体_GB2312</vt:lpstr>
      <vt:lpstr>宋体</vt:lpstr>
      <vt:lpstr>微软雅黑</vt:lpstr>
      <vt:lpstr>Arial</vt:lpstr>
      <vt:lpstr>Calibri</vt:lpstr>
      <vt:lpstr>Constantia</vt:lpstr>
      <vt:lpstr>Times New Roman</vt:lpstr>
      <vt:lpstr>Wingdings</vt:lpstr>
      <vt:lpstr>Wingdings 2</vt:lpstr>
      <vt:lpstr>默认设计模板</vt:lpstr>
      <vt:lpstr>Visio</vt:lpstr>
      <vt:lpstr>VISIO</vt:lpstr>
      <vt:lpstr>Equation</vt:lpstr>
      <vt:lpstr>公式</vt:lpstr>
      <vt:lpstr>第3章　基本概念和 常用无源器件</vt:lpstr>
      <vt:lpstr>PowerPoint 演示文稿</vt:lpstr>
      <vt:lpstr>PowerPoint 演示文稿</vt:lpstr>
      <vt:lpstr>PowerPoint 演示文稿</vt:lpstr>
      <vt:lpstr>PowerPoint 演示文稿</vt:lpstr>
      <vt:lpstr>PowerPoint 演示文稿</vt:lpstr>
      <vt:lpstr>常见天线</vt:lpstr>
      <vt:lpstr>天线的主要参数</vt:lpstr>
      <vt:lpstr>PowerPoint 演示文稿</vt:lpstr>
      <vt:lpstr>天线的方向图</vt:lpstr>
      <vt:lpstr>天线的增益</vt:lpstr>
      <vt:lpstr>贴片天线</vt:lpstr>
      <vt:lpstr>例</vt:lpstr>
      <vt:lpstr>PowerPoint 演示文稿</vt:lpstr>
      <vt:lpstr>PowerPoint 演示文稿</vt:lpstr>
      <vt:lpstr>PowerPoint 演示文稿</vt:lpstr>
      <vt:lpstr>PowerPoint 演示文稿</vt:lpstr>
      <vt:lpstr>PowerPoint 演示文稿</vt:lpstr>
      <vt:lpstr>渐变槽天线</vt:lpstr>
      <vt:lpstr>PowerPoint 演示文稿</vt:lpstr>
      <vt:lpstr>螺旋天线</vt:lpstr>
      <vt:lpstr>PowerPoint 演示文稿</vt:lpstr>
      <vt:lpstr>PowerPoint 演示文稿</vt:lpstr>
      <vt:lpstr>全波仿真软件简介并举例</vt:lpstr>
      <vt:lpstr>PowerPoint 演示文稿</vt:lpstr>
      <vt:lpstr>相控阵天线系统简介</vt:lpstr>
      <vt:lpstr>PowerPoint 演示文稿</vt:lpstr>
      <vt:lpstr>MIMO天线简介</vt:lpstr>
      <vt:lpstr>PowerPoint 演示文稿</vt:lpstr>
      <vt:lpstr>PowerPoint 演示文稿</vt:lpstr>
      <vt:lpstr>PowerPoint 演示文稿</vt:lpstr>
      <vt:lpstr>数字多波束</vt:lpstr>
      <vt:lpstr>PowerPoint 演示文稿</vt:lpstr>
      <vt:lpstr>天线的测量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436</cp:revision>
  <cp:lastPrinted>1601-01-01T00:00:00Z</cp:lastPrinted>
  <dcterms:created xsi:type="dcterms:W3CDTF">1601-01-01T00:00:00Z</dcterms:created>
  <dcterms:modified xsi:type="dcterms:W3CDTF">2018-11-07T07:30:45Z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